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4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</p:sldIdLst>
  <p:sldSz cy="5143500" cx="9144000"/>
  <p:notesSz cx="6858000" cy="9144000"/>
  <p:embeddedFontLst>
    <p:embeddedFont>
      <p:font typeface="Roboto"/>
      <p:regular r:id="rId60"/>
      <p:bold r:id="rId61"/>
      <p:italic r:id="rId62"/>
      <p:boldItalic r:id="rId63"/>
    </p:embeddedFont>
    <p:embeddedFont>
      <p:font typeface="Helvetica Neue"/>
      <p:regular r:id="rId64"/>
      <p:bold r:id="rId65"/>
      <p:italic r:id="rId66"/>
      <p:boldItalic r:id="rId67"/>
    </p:embeddedFont>
    <p:embeddedFont>
      <p:font typeface="Helvetica Neue Light"/>
      <p:regular r:id="rId68"/>
      <p:bold r:id="rId69"/>
      <p:italic r:id="rId70"/>
      <p:boldItalic r:id="rId71"/>
    </p:embeddedFont>
    <p:embeddedFont>
      <p:font typeface="Roboto Mono"/>
      <p:regular r:id="rId72"/>
      <p:bold r:id="rId73"/>
      <p:italic r:id="rId74"/>
      <p:boldItalic r:id="rId7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font" Target="fonts/RobotoMono-bold.fntdata"/><Relationship Id="rId72" Type="http://schemas.openxmlformats.org/officeDocument/2006/relationships/font" Target="fonts/RobotoMono-regular.fntdata"/><Relationship Id="rId31" Type="http://schemas.openxmlformats.org/officeDocument/2006/relationships/slide" Target="slides/slide26.xml"/><Relationship Id="rId75" Type="http://schemas.openxmlformats.org/officeDocument/2006/relationships/font" Target="fonts/RobotoMono-boldItalic.fntdata"/><Relationship Id="rId30" Type="http://schemas.openxmlformats.org/officeDocument/2006/relationships/slide" Target="slides/slide25.xml"/><Relationship Id="rId74" Type="http://schemas.openxmlformats.org/officeDocument/2006/relationships/font" Target="fonts/RobotoMono-italic.fntdata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71" Type="http://schemas.openxmlformats.org/officeDocument/2006/relationships/font" Target="fonts/HelveticaNeueLight-boldItalic.fntdata"/><Relationship Id="rId70" Type="http://schemas.openxmlformats.org/officeDocument/2006/relationships/font" Target="fonts/HelveticaNeueLight-italic.fntdata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Roboto-italic.fntdata"/><Relationship Id="rId61" Type="http://schemas.openxmlformats.org/officeDocument/2006/relationships/font" Target="fonts/Roboto-bold.fntdata"/><Relationship Id="rId20" Type="http://schemas.openxmlformats.org/officeDocument/2006/relationships/slide" Target="slides/slide15.xml"/><Relationship Id="rId64" Type="http://schemas.openxmlformats.org/officeDocument/2006/relationships/font" Target="fonts/HelveticaNeue-regular.fntdata"/><Relationship Id="rId63" Type="http://schemas.openxmlformats.org/officeDocument/2006/relationships/font" Target="fonts/Roboto-boldItalic.fntdata"/><Relationship Id="rId22" Type="http://schemas.openxmlformats.org/officeDocument/2006/relationships/slide" Target="slides/slide17.xml"/><Relationship Id="rId66" Type="http://schemas.openxmlformats.org/officeDocument/2006/relationships/font" Target="fonts/HelveticaNeue-italic.fntdata"/><Relationship Id="rId21" Type="http://schemas.openxmlformats.org/officeDocument/2006/relationships/slide" Target="slides/slide16.xml"/><Relationship Id="rId65" Type="http://schemas.openxmlformats.org/officeDocument/2006/relationships/font" Target="fonts/HelveticaNeue-bold.fntdata"/><Relationship Id="rId24" Type="http://schemas.openxmlformats.org/officeDocument/2006/relationships/slide" Target="slides/slide19.xml"/><Relationship Id="rId68" Type="http://schemas.openxmlformats.org/officeDocument/2006/relationships/font" Target="fonts/HelveticaNeueLight-regular.fntdata"/><Relationship Id="rId23" Type="http://schemas.openxmlformats.org/officeDocument/2006/relationships/slide" Target="slides/slide18.xml"/><Relationship Id="rId67" Type="http://schemas.openxmlformats.org/officeDocument/2006/relationships/font" Target="fonts/HelveticaNeue-boldItalic.fntdata"/><Relationship Id="rId60" Type="http://schemas.openxmlformats.org/officeDocument/2006/relationships/font" Target="fonts/Roboto-regular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font" Target="fonts/HelveticaNeueLight-bold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g3f56db7334_1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" name="Google Shape;15;g3f56db7334_1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f62f486a0_0_2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g3f62f486a0_0_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f62f486a0_0_3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g3f62f486a0_0_3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f6ab3d49b_1_2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g3f6ab3d49b_1_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3ed3e07691_2_9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g3ed3e07691_2_9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3f6ab3d49b_4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g3f6ab3d49b_4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3f56db7334_0_1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What is time series	</a:t>
            </a:r>
            <a:endParaRPr/>
          </a:p>
        </p:txBody>
      </p:sp>
      <p:sp>
        <p:nvSpPr>
          <p:cNvPr id="175" name="Google Shape;175;g3f56db7334_0_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3f6ab3d49b_4_3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What is time series	</a:t>
            </a:r>
            <a:endParaRPr/>
          </a:p>
        </p:txBody>
      </p:sp>
      <p:sp>
        <p:nvSpPr>
          <p:cNvPr id="185" name="Google Shape;185;g3f6ab3d49b_4_3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f4ef0cffb_0_10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Phrase the problem</a:t>
            </a:r>
            <a:endParaRPr/>
          </a:p>
        </p:txBody>
      </p:sp>
      <p:sp>
        <p:nvSpPr>
          <p:cNvPr id="196" name="Google Shape;196;g3f4ef0cffb_0_10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f4ef0cffb_0_31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ARIMA models are the two most widely used approaches to time series forecasting</a:t>
            </a:r>
            <a:endParaRPr/>
          </a:p>
        </p:txBody>
      </p:sp>
      <p:sp>
        <p:nvSpPr>
          <p:cNvPr id="202" name="Google Shape;202;g3f4ef0cffb_0_3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f6ab3d49b_4_6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ARIMA models are the two most widely used approaches to time series forecasting</a:t>
            </a:r>
            <a:endParaRPr/>
          </a:p>
        </p:txBody>
      </p:sp>
      <p:sp>
        <p:nvSpPr>
          <p:cNvPr id="211" name="Google Shape;211;g3f6ab3d49b_4_6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g3ed3e07691_2_6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de apresentação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pt-BR"/>
              <a:t>Pedir a Pedro para recortar imagem no formato</a:t>
            </a:r>
            <a:endParaRPr/>
          </a:p>
        </p:txBody>
      </p:sp>
      <p:sp>
        <p:nvSpPr>
          <p:cNvPr id="27" name="Google Shape;27;g3ed3e07691_2_6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3f6ab3d49b_4_5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g3f6ab3d49b_4_5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3f6ab3d49b_4_9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g3f6ab3d49b_4_9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3f6ab3d49b_4_11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g3f6ab3d49b_4_1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3f6ab3d49b_4_12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g3f6ab3d49b_4_12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3f79dccd34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g3f79dccd34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3f79dccd34_0_1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g3f79dccd34_0_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3f79dccd34_0_2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g3f79dccd34_0_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3f79dccd34_0_3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g3f79dccd34_0_3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3f4ef0cffb_0_25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g3f4ef0cffb_0_25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3ed3e07691_2_17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g3ed3e07691_2_17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3f700aa103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Statement com foto lateral</a:t>
            </a:r>
            <a:endParaRPr/>
          </a:p>
        </p:txBody>
      </p:sp>
      <p:sp>
        <p:nvSpPr>
          <p:cNvPr id="48" name="Google Shape;48;g3f700aa103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3f79dccd34_0_11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g3f79dccd34_0_1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3f79dccd34_0_10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g3f79dccd34_0_10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3f79dccd34_0_7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g3f79dccd34_0_7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3f79dccd34_0_13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g3f79dccd34_0_13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3f4ef0cffb_0_44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g3f4ef0cffb_0_44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3f6ab3d49b_4_18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Phrase the problem</a:t>
            </a:r>
            <a:endParaRPr/>
          </a:p>
        </p:txBody>
      </p:sp>
      <p:sp>
        <p:nvSpPr>
          <p:cNvPr id="407" name="Google Shape;407;g3f6ab3d49b_4_18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3f539e76eb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g3f539e76eb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3f59fed236_1_1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g3f59fed236_1_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3f6ab3d49b_4_19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1" name="Google Shape;431;g3f6ab3d49b_4_19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3f6ab3d49b_4_20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" name="Google Shape;439;g3f6ab3d49b_4_20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3f6ab3d49b_4_25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g3f6ab3d49b_4_25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3f6ab3d49b_4_21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" name="Google Shape;448;g3f6ab3d49b_4_2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3f6ab3d49b_4_22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Phrase the problem</a:t>
            </a:r>
            <a:endParaRPr/>
          </a:p>
        </p:txBody>
      </p:sp>
      <p:sp>
        <p:nvSpPr>
          <p:cNvPr id="457" name="Google Shape;457;g3f6ab3d49b_4_22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3f59fed236_1_6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3" name="Google Shape;463;g3f59fed236_1_6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3f6230db55_0_2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g3f6230db55_0_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3f6230db55_0_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3" name="Google Shape;483;g3f6230db55_0_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3f6230db55_0_4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g3f6230db55_0_4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3f6230db55_0_5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" name="Google Shape;510;g3f6230db55_0_5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3f79dccd34_0_17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g3f79dccd34_0_17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3f79dccd34_0_19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6" name="Google Shape;536;g3f79dccd34_0_19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3f79dccd34_0_16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g3f79dccd34_0_16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3f4ef0cffb_0_1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g3f4ef0cffb_0_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3f6ab3d49b_4_23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5" name="Google Shape;565;g3f6ab3d49b_4_23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3f79dccd34_0_6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4" name="Google Shape;574;g3f79dccd34_0_6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3f6ab3d49b_4_25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4" name="Google Shape;584;g3f6ab3d49b_4_25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3f813a9eaf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3" name="Google Shape;593;g3f813a9eaf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3f6230db55_0_6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2" name="Google Shape;612;g3f6230db55_0_6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ed3e07691_2_9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g3ed3e07691_2_9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f6ab3d49b_1_4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Statement com foto lateral</a:t>
            </a:r>
            <a:endParaRPr/>
          </a:p>
        </p:txBody>
      </p:sp>
      <p:sp>
        <p:nvSpPr>
          <p:cNvPr id="88" name="Google Shape;88;g3f6ab3d49b_1_4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f62f486a0_0_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g3f62f486a0_0_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3f62f486a0_0_1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g3f62f486a0_0_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Subtitle">
  <p:cSld name="TITLE_1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 sz="1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3.png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Relationship Id="rId4" Type="http://schemas.openxmlformats.org/officeDocument/2006/relationships/image" Target="../media/image7.png"/><Relationship Id="rId5" Type="http://schemas.openxmlformats.org/officeDocument/2006/relationships/image" Target="../media/image24.png"/><Relationship Id="rId6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Relationship Id="rId4" Type="http://schemas.openxmlformats.org/officeDocument/2006/relationships/image" Target="../media/image7.png"/><Relationship Id="rId5" Type="http://schemas.openxmlformats.org/officeDocument/2006/relationships/image" Target="../media/image6.png"/><Relationship Id="rId6" Type="http://schemas.openxmlformats.org/officeDocument/2006/relationships/image" Target="../media/image24.png"/><Relationship Id="rId7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Relationship Id="rId4" Type="http://schemas.openxmlformats.org/officeDocument/2006/relationships/image" Target="../media/image7.png"/><Relationship Id="rId5" Type="http://schemas.openxmlformats.org/officeDocument/2006/relationships/image" Target="../media/image6.png"/><Relationship Id="rId6" Type="http://schemas.openxmlformats.org/officeDocument/2006/relationships/image" Target="../media/image24.png"/><Relationship Id="rId7" Type="http://schemas.openxmlformats.org/officeDocument/2006/relationships/image" Target="../media/image9.png"/><Relationship Id="rId8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jpg"/><Relationship Id="rId4" Type="http://schemas.openxmlformats.org/officeDocument/2006/relationships/image" Target="../media/image11.gif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4.png"/><Relationship Id="rId4" Type="http://schemas.openxmlformats.org/officeDocument/2006/relationships/image" Target="../media/image16.png"/><Relationship Id="rId5" Type="http://schemas.openxmlformats.org/officeDocument/2006/relationships/hyperlink" Target="https://www.kaggle.com/team-ai/bitcoin-price-prediction/version/1/home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4.png"/><Relationship Id="rId4" Type="http://schemas.openxmlformats.org/officeDocument/2006/relationships/image" Target="../media/image13.png"/><Relationship Id="rId5" Type="http://schemas.openxmlformats.org/officeDocument/2006/relationships/image" Target="../media/image1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7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4.png"/><Relationship Id="rId4" Type="http://schemas.openxmlformats.org/officeDocument/2006/relationships/hyperlink" Target="https://otexts.org/fpp2/stationarity.html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4.png"/><Relationship Id="rId4" Type="http://schemas.openxmlformats.org/officeDocument/2006/relationships/image" Target="../media/image4.png"/><Relationship Id="rId5" Type="http://schemas.openxmlformats.org/officeDocument/2006/relationships/image" Target="../media/image2.png"/><Relationship Id="rId6" Type="http://schemas.openxmlformats.org/officeDocument/2006/relationships/image" Target="../media/image3.png"/><Relationship Id="rId7" Type="http://schemas.openxmlformats.org/officeDocument/2006/relationships/image" Target="../media/image5.png"/><Relationship Id="rId8" Type="http://schemas.openxmlformats.org/officeDocument/2006/relationships/image" Target="../media/image26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4.png"/><Relationship Id="rId4" Type="http://schemas.openxmlformats.org/officeDocument/2006/relationships/image" Target="../media/image19.png"/><Relationship Id="rId5" Type="http://schemas.openxmlformats.org/officeDocument/2006/relationships/image" Target="../media/image22.gif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4.png"/><Relationship Id="rId4" Type="http://schemas.openxmlformats.org/officeDocument/2006/relationships/image" Target="../media/image1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4.png"/><Relationship Id="rId4" Type="http://schemas.openxmlformats.org/officeDocument/2006/relationships/image" Target="../media/image1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4.png"/><Relationship Id="rId4" Type="http://schemas.openxmlformats.org/officeDocument/2006/relationships/hyperlink" Target="https://otexts.org/fpp2/stationarity.html#differencing" TargetMode="Externa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6.png"/><Relationship Id="rId4" Type="http://schemas.openxmlformats.org/officeDocument/2006/relationships/image" Target="../media/image2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8.jpg"/><Relationship Id="rId4" Type="http://schemas.openxmlformats.org/officeDocument/2006/relationships/image" Target="../media/image25.png"/><Relationship Id="rId5" Type="http://schemas.openxmlformats.org/officeDocument/2006/relationships/image" Target="../media/image10.png"/><Relationship Id="rId6" Type="http://schemas.openxmlformats.org/officeDocument/2006/relationships/hyperlink" Target="https://www.vinta.com.br/" TargetMode="Externa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6.png"/><Relationship Id="rId4" Type="http://schemas.openxmlformats.org/officeDocument/2006/relationships/image" Target="../media/image3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6.png"/><Relationship Id="rId4" Type="http://schemas.openxmlformats.org/officeDocument/2006/relationships/image" Target="../media/image28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6.png"/><Relationship Id="rId4" Type="http://schemas.openxmlformats.org/officeDocument/2006/relationships/image" Target="../media/image28.png"/><Relationship Id="rId5" Type="http://schemas.openxmlformats.org/officeDocument/2006/relationships/image" Target="../media/image41.gif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4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4.jp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4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4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6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6.png"/><Relationship Id="rId4" Type="http://schemas.openxmlformats.org/officeDocument/2006/relationships/image" Target="../media/image3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1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4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7.jp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4.png"/><Relationship Id="rId4" Type="http://schemas.openxmlformats.org/officeDocument/2006/relationships/image" Target="../media/image43.gif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6.png"/><Relationship Id="rId4" Type="http://schemas.openxmlformats.org/officeDocument/2006/relationships/image" Target="../media/image33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6.png"/><Relationship Id="rId4" Type="http://schemas.openxmlformats.org/officeDocument/2006/relationships/image" Target="../media/image40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6.png"/><Relationship Id="rId4" Type="http://schemas.openxmlformats.org/officeDocument/2006/relationships/image" Target="../media/image32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6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6.png"/><Relationship Id="rId4" Type="http://schemas.openxmlformats.org/officeDocument/2006/relationships/image" Target="../media/image34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6.png"/><Relationship Id="rId4" Type="http://schemas.openxmlformats.org/officeDocument/2006/relationships/image" Target="../media/image34.png"/><Relationship Id="rId5" Type="http://schemas.openxmlformats.org/officeDocument/2006/relationships/image" Target="../media/image39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6.png"/><Relationship Id="rId4" Type="http://schemas.openxmlformats.org/officeDocument/2006/relationships/image" Target="../media/image3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4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24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24.png"/><Relationship Id="rId4" Type="http://schemas.openxmlformats.org/officeDocument/2006/relationships/image" Target="../media/image42.gif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24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21.png"/><Relationship Id="rId4" Type="http://schemas.openxmlformats.org/officeDocument/2006/relationships/image" Target="../media/image36.png"/><Relationship Id="rId5" Type="http://schemas.openxmlformats.org/officeDocument/2006/relationships/image" Target="../media/image38.png"/><Relationship Id="rId6" Type="http://schemas.openxmlformats.org/officeDocument/2006/relationships/image" Target="../media/image37.png"/><Relationship Id="rId7" Type="http://schemas.openxmlformats.org/officeDocument/2006/relationships/image" Target="../media/image48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45.png"/><Relationship Id="rId4" Type="http://schemas.openxmlformats.org/officeDocument/2006/relationships/hyperlink" Target="https://github.com/etcrago/Tutorial-Arima-w-jeffrey-yau/blob/master/Section_2_ARIMA_Models_tutorial.ipynb" TargetMode="External"/><Relationship Id="rId5" Type="http://schemas.openxmlformats.org/officeDocument/2006/relationships/hyperlink" Target="https://www.youtube.com/watch?v=_vQ0W_qXMxk" TargetMode="External"/><Relationship Id="rId6" Type="http://schemas.openxmlformats.org/officeDocument/2006/relationships/hyperlink" Target="http://dacatay.com/data-science/comprehensive-guide-time-series-analytics-visualization-prediction-python/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4.png"/><Relationship Id="rId4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0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4.png"/><Relationship Id="rId4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Relationship Id="rId4" Type="http://schemas.openxmlformats.org/officeDocument/2006/relationships/image" Target="../media/image24.png"/><Relationship Id="rId5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AEAEA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549142"/>
            <a:ext cx="9143998" cy="1622016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3"/>
          <p:cNvSpPr/>
          <p:nvPr/>
        </p:nvSpPr>
        <p:spPr>
          <a:xfrm rot="-2700000">
            <a:off x="5694026" y="2932641"/>
            <a:ext cx="5245177" cy="2725048"/>
          </a:xfrm>
          <a:prstGeom prst="rect">
            <a:avLst/>
          </a:prstGeom>
          <a:solidFill>
            <a:srgbClr val="0F56DE"/>
          </a:solidFill>
          <a:ln>
            <a:noFill/>
          </a:ln>
          <a:effectLst>
            <a:outerShdw blurRad="1270000" rotWithShape="0" dir="13086374" dist="405339">
              <a:srgbClr val="000000">
                <a:alpha val="498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" name="Google Shape;19;p3"/>
          <p:cNvSpPr txBox="1"/>
          <p:nvPr/>
        </p:nvSpPr>
        <p:spPr>
          <a:xfrm>
            <a:off x="586146" y="2939080"/>
            <a:ext cx="76869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F4DD9"/>
              </a:buClr>
              <a:buSzPts val="1500"/>
              <a:buFont typeface="Helvetica Neue"/>
              <a:buNone/>
            </a:pPr>
            <a:r>
              <a:rPr b="1" lang="pt-BR" sz="1500">
                <a:solidFill>
                  <a:srgbClr val="0052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Rebeca Sarai</a:t>
            </a:r>
            <a:r>
              <a:rPr lang="pt-BR" sz="1500">
                <a:solidFill>
                  <a:srgbClr val="85858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Software Developer</a:t>
            </a:r>
            <a:endParaRPr b="1" sz="1500">
              <a:solidFill>
                <a:srgbClr val="0F4DD9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20" name="Google Shape;20;p3"/>
          <p:cNvPicPr preferRelativeResize="0"/>
          <p:nvPr/>
        </p:nvPicPr>
        <p:blipFill rotWithShape="1">
          <a:blip r:embed="rId4">
            <a:alphaModFix amt="34000"/>
          </a:blip>
          <a:srcRect b="0" l="0" r="0" t="0"/>
          <a:stretch/>
        </p:blipFill>
        <p:spPr>
          <a:xfrm>
            <a:off x="6910722" y="4368956"/>
            <a:ext cx="1775937" cy="410473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3"/>
          <p:cNvSpPr txBox="1"/>
          <p:nvPr/>
        </p:nvSpPr>
        <p:spPr>
          <a:xfrm>
            <a:off x="538525" y="895075"/>
            <a:ext cx="76869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0725"/>
              </a:buClr>
              <a:buSzPts val="3300"/>
              <a:buFont typeface="Helvetica Neue"/>
              <a:buNone/>
            </a:pPr>
            <a:r>
              <a:rPr b="1" lang="pt-BR" sz="3300">
                <a:solidFill>
                  <a:srgbClr val="0B072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Predicting the future with </a:t>
            </a:r>
            <a:endParaRPr b="1" sz="3300">
              <a:solidFill>
                <a:srgbClr val="0B072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0725"/>
              </a:buClr>
              <a:buSzPts val="3300"/>
              <a:buFont typeface="Helvetica Neue"/>
              <a:buNone/>
            </a:pPr>
            <a:r>
              <a:rPr b="1" lang="pt-BR" sz="3300">
                <a:solidFill>
                  <a:srgbClr val="0B072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statistical and ML models</a:t>
            </a:r>
            <a:endParaRPr sz="500"/>
          </a:p>
        </p:txBody>
      </p:sp>
      <p:sp>
        <p:nvSpPr>
          <p:cNvPr id="22" name="Google Shape;22;p3"/>
          <p:cNvSpPr txBox="1"/>
          <p:nvPr/>
        </p:nvSpPr>
        <p:spPr>
          <a:xfrm>
            <a:off x="538525" y="2033575"/>
            <a:ext cx="6890100" cy="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7A7A7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 worked example of using statistical and machine learning </a:t>
            </a:r>
            <a:endParaRPr>
              <a:solidFill>
                <a:srgbClr val="7A7A7A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7A7A7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models to time series prediction</a:t>
            </a:r>
            <a:endParaRPr>
              <a:solidFill>
                <a:srgbClr val="7A7A7A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538521" y="622828"/>
            <a:ext cx="7686900" cy="21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BABABA"/>
              </a:buClr>
              <a:buSzPts val="1200"/>
              <a:buFont typeface="Helvetica Neue"/>
              <a:buNone/>
            </a:pPr>
            <a:r>
              <a:rPr lang="pt-BR" sz="1200">
                <a:solidFill>
                  <a:srgbClr val="BABAB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PyGotham 2018</a:t>
            </a:r>
            <a:endParaRPr sz="1200">
              <a:solidFill>
                <a:srgbClr val="BABABA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4" name="Google Shape;24;p3"/>
          <p:cNvSpPr/>
          <p:nvPr/>
        </p:nvSpPr>
        <p:spPr>
          <a:xfrm rot="-2700000">
            <a:off x="8051862" y="-871905"/>
            <a:ext cx="1411527" cy="2484915"/>
          </a:xfrm>
          <a:prstGeom prst="rect">
            <a:avLst/>
          </a:prstGeom>
          <a:solidFill>
            <a:srgbClr val="EAEAEA"/>
          </a:solidFill>
          <a:ln>
            <a:noFill/>
          </a:ln>
          <a:effectLst>
            <a:outerShdw blurRad="1270000" rotWithShape="0" dir="7871473" dist="405339">
              <a:srgbClr val="000000">
                <a:alpha val="298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AEAEA"/>
        </a:solid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12"/>
          <p:cNvPicPr preferRelativeResize="0"/>
          <p:nvPr/>
        </p:nvPicPr>
        <p:blipFill rotWithShape="1">
          <a:blip r:embed="rId3">
            <a:alphaModFix/>
          </a:blip>
          <a:srcRect b="0" l="0" r="24551" t="0"/>
          <a:stretch/>
        </p:blipFill>
        <p:spPr>
          <a:xfrm>
            <a:off x="1647800" y="1136275"/>
            <a:ext cx="5080899" cy="34390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19" name="Google Shape;119;p12"/>
          <p:cNvPicPr preferRelativeResize="0"/>
          <p:nvPr/>
        </p:nvPicPr>
        <p:blipFill rotWithShape="1">
          <a:blip r:embed="rId4">
            <a:alphaModFix/>
          </a:blip>
          <a:srcRect b="0" l="0" r="25733" t="0"/>
          <a:stretch/>
        </p:blipFill>
        <p:spPr>
          <a:xfrm>
            <a:off x="3412875" y="1051000"/>
            <a:ext cx="5292326" cy="3916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20" name="Google Shape;120;p12"/>
          <p:cNvPicPr preferRelativeResize="0"/>
          <p:nvPr/>
        </p:nvPicPr>
        <p:blipFill rotWithShape="1">
          <a:blip r:embed="rId5">
            <a:alphaModFix/>
          </a:blip>
          <a:srcRect b="0" l="51960" r="0" t="0"/>
          <a:stretch/>
        </p:blipFill>
        <p:spPr>
          <a:xfrm>
            <a:off x="0" y="-76200"/>
            <a:ext cx="1210425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2"/>
          <p:cNvSpPr/>
          <p:nvPr/>
        </p:nvSpPr>
        <p:spPr>
          <a:xfrm rot="-2700000">
            <a:off x="8486946" y="-603329"/>
            <a:ext cx="901561" cy="1587172"/>
          </a:xfrm>
          <a:prstGeom prst="rect">
            <a:avLst/>
          </a:prstGeom>
          <a:solidFill>
            <a:srgbClr val="EAEAEA"/>
          </a:solidFill>
          <a:ln>
            <a:noFill/>
          </a:ln>
          <a:effectLst>
            <a:outerShdw blurRad="1270000" rotWithShape="0" dir="7871473" dist="405339">
              <a:srgbClr val="000000">
                <a:alpha val="298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2" name="Google Shape;122;p12"/>
          <p:cNvSpPr/>
          <p:nvPr/>
        </p:nvSpPr>
        <p:spPr>
          <a:xfrm rot="-2700000">
            <a:off x="-465226" y="3898098"/>
            <a:ext cx="1283399" cy="2066166"/>
          </a:xfrm>
          <a:prstGeom prst="rect">
            <a:avLst/>
          </a:prstGeom>
          <a:solidFill>
            <a:srgbClr val="0F56DE"/>
          </a:solidFill>
          <a:ln>
            <a:noFill/>
          </a:ln>
          <a:effectLst>
            <a:outerShdw blurRad="1270000" rotWithShape="0" dir="18473874" dist="405339">
              <a:srgbClr val="000000">
                <a:alpha val="6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23" name="Google Shape;123;p12"/>
          <p:cNvPicPr preferRelativeResize="0"/>
          <p:nvPr/>
        </p:nvPicPr>
        <p:blipFill rotWithShape="1">
          <a:blip r:embed="rId6">
            <a:alphaModFix/>
          </a:blip>
          <a:srcRect b="0" l="0" r="25395" t="0"/>
          <a:stretch/>
        </p:blipFill>
        <p:spPr>
          <a:xfrm>
            <a:off x="1441550" y="1715350"/>
            <a:ext cx="4253725" cy="300977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24" name="Google Shape;124;p12"/>
          <p:cNvSpPr txBox="1"/>
          <p:nvPr/>
        </p:nvSpPr>
        <p:spPr>
          <a:xfrm>
            <a:off x="1722923" y="449830"/>
            <a:ext cx="4866000" cy="40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56DE"/>
              </a:buClr>
              <a:buSzPts val="2400"/>
              <a:buFont typeface="Helvetica Neue"/>
              <a:buNone/>
            </a:pPr>
            <a:r>
              <a:rPr b="1" lang="pt-BR" sz="2400">
                <a:solidFill>
                  <a:srgbClr val="0052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 lot of</a:t>
            </a:r>
            <a:endParaRPr b="1" sz="2400">
              <a:solidFill>
                <a:srgbClr val="0052FF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AEAEA"/>
        </a:solid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13"/>
          <p:cNvPicPr preferRelativeResize="0"/>
          <p:nvPr/>
        </p:nvPicPr>
        <p:blipFill rotWithShape="1">
          <a:blip r:embed="rId3">
            <a:alphaModFix/>
          </a:blip>
          <a:srcRect b="0" l="0" r="24551" t="0"/>
          <a:stretch/>
        </p:blipFill>
        <p:spPr>
          <a:xfrm>
            <a:off x="1647800" y="1136275"/>
            <a:ext cx="5080899" cy="34390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30" name="Google Shape;130;p13"/>
          <p:cNvPicPr preferRelativeResize="0"/>
          <p:nvPr/>
        </p:nvPicPr>
        <p:blipFill rotWithShape="1">
          <a:blip r:embed="rId4">
            <a:alphaModFix/>
          </a:blip>
          <a:srcRect b="0" l="0" r="25733" t="0"/>
          <a:stretch/>
        </p:blipFill>
        <p:spPr>
          <a:xfrm>
            <a:off x="3412875" y="1051000"/>
            <a:ext cx="5292326" cy="3916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31" name="Google Shape;131;p13"/>
          <p:cNvPicPr preferRelativeResize="0"/>
          <p:nvPr/>
        </p:nvPicPr>
        <p:blipFill rotWithShape="1">
          <a:blip r:embed="rId5">
            <a:alphaModFix/>
          </a:blip>
          <a:srcRect b="0" l="0" r="25395" t="0"/>
          <a:stretch/>
        </p:blipFill>
        <p:spPr>
          <a:xfrm>
            <a:off x="1441550" y="1715350"/>
            <a:ext cx="4253725" cy="300977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32" name="Google Shape;132;p13"/>
          <p:cNvPicPr preferRelativeResize="0"/>
          <p:nvPr/>
        </p:nvPicPr>
        <p:blipFill rotWithShape="1">
          <a:blip r:embed="rId6">
            <a:alphaModFix/>
          </a:blip>
          <a:srcRect b="0" l="51960" r="0" t="0"/>
          <a:stretch/>
        </p:blipFill>
        <p:spPr>
          <a:xfrm>
            <a:off x="0" y="-76200"/>
            <a:ext cx="1210425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13"/>
          <p:cNvSpPr/>
          <p:nvPr/>
        </p:nvSpPr>
        <p:spPr>
          <a:xfrm rot="-2700000">
            <a:off x="8486946" y="-603329"/>
            <a:ext cx="901561" cy="1587172"/>
          </a:xfrm>
          <a:prstGeom prst="rect">
            <a:avLst/>
          </a:prstGeom>
          <a:solidFill>
            <a:srgbClr val="EAEAEA"/>
          </a:solidFill>
          <a:ln>
            <a:noFill/>
          </a:ln>
          <a:effectLst>
            <a:outerShdw blurRad="1270000" rotWithShape="0" dir="7871473" dist="405339">
              <a:srgbClr val="000000">
                <a:alpha val="298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4" name="Google Shape;134;p13"/>
          <p:cNvSpPr/>
          <p:nvPr/>
        </p:nvSpPr>
        <p:spPr>
          <a:xfrm rot="-2700000">
            <a:off x="-465226" y="3898098"/>
            <a:ext cx="1283399" cy="2066166"/>
          </a:xfrm>
          <a:prstGeom prst="rect">
            <a:avLst/>
          </a:prstGeom>
          <a:solidFill>
            <a:srgbClr val="0F56DE"/>
          </a:solidFill>
          <a:ln>
            <a:noFill/>
          </a:ln>
          <a:effectLst>
            <a:outerShdw blurRad="1270000" rotWithShape="0" dir="18473874" dist="405339">
              <a:srgbClr val="000000">
                <a:alpha val="6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35" name="Google Shape;135;p13"/>
          <p:cNvPicPr preferRelativeResize="0"/>
          <p:nvPr/>
        </p:nvPicPr>
        <p:blipFill rotWithShape="1">
          <a:blip r:embed="rId7">
            <a:alphaModFix/>
          </a:blip>
          <a:srcRect b="0" l="0" r="0" t="1555"/>
          <a:stretch/>
        </p:blipFill>
        <p:spPr>
          <a:xfrm>
            <a:off x="3080650" y="1121563"/>
            <a:ext cx="4253724" cy="3774967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36" name="Google Shape;136;p13"/>
          <p:cNvSpPr txBox="1"/>
          <p:nvPr/>
        </p:nvSpPr>
        <p:spPr>
          <a:xfrm>
            <a:off x="1722923" y="449830"/>
            <a:ext cx="4866000" cy="40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56DE"/>
              </a:buClr>
              <a:buSzPts val="2400"/>
              <a:buFont typeface="Helvetica Neue"/>
              <a:buNone/>
            </a:pPr>
            <a:r>
              <a:rPr b="1" lang="pt-BR" sz="2400">
                <a:solidFill>
                  <a:srgbClr val="0052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 lot of examples</a:t>
            </a:r>
            <a:endParaRPr b="1" sz="2400">
              <a:solidFill>
                <a:srgbClr val="0052FF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AEAEA"/>
        </a:solidFill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14"/>
          <p:cNvPicPr preferRelativeResize="0"/>
          <p:nvPr/>
        </p:nvPicPr>
        <p:blipFill rotWithShape="1">
          <a:blip r:embed="rId3">
            <a:alphaModFix/>
          </a:blip>
          <a:srcRect b="0" l="0" r="24551" t="0"/>
          <a:stretch/>
        </p:blipFill>
        <p:spPr>
          <a:xfrm>
            <a:off x="1647800" y="1136275"/>
            <a:ext cx="5080899" cy="34390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42" name="Google Shape;142;p14"/>
          <p:cNvPicPr preferRelativeResize="0"/>
          <p:nvPr/>
        </p:nvPicPr>
        <p:blipFill rotWithShape="1">
          <a:blip r:embed="rId4">
            <a:alphaModFix/>
          </a:blip>
          <a:srcRect b="0" l="0" r="25733" t="0"/>
          <a:stretch/>
        </p:blipFill>
        <p:spPr>
          <a:xfrm>
            <a:off x="3412875" y="1051000"/>
            <a:ext cx="5292326" cy="3916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43" name="Google Shape;143;p14"/>
          <p:cNvPicPr preferRelativeResize="0"/>
          <p:nvPr/>
        </p:nvPicPr>
        <p:blipFill rotWithShape="1">
          <a:blip r:embed="rId5">
            <a:alphaModFix/>
          </a:blip>
          <a:srcRect b="0" l="0" r="25395" t="0"/>
          <a:stretch/>
        </p:blipFill>
        <p:spPr>
          <a:xfrm>
            <a:off x="1441550" y="1715350"/>
            <a:ext cx="4253725" cy="300977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44" name="Google Shape;144;p14"/>
          <p:cNvPicPr preferRelativeResize="0"/>
          <p:nvPr/>
        </p:nvPicPr>
        <p:blipFill rotWithShape="1">
          <a:blip r:embed="rId6">
            <a:alphaModFix/>
          </a:blip>
          <a:srcRect b="0" l="51960" r="0" t="0"/>
          <a:stretch/>
        </p:blipFill>
        <p:spPr>
          <a:xfrm>
            <a:off x="0" y="-76200"/>
            <a:ext cx="1210425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14"/>
          <p:cNvSpPr/>
          <p:nvPr/>
        </p:nvSpPr>
        <p:spPr>
          <a:xfrm rot="-2700000">
            <a:off x="8486946" y="-603329"/>
            <a:ext cx="901561" cy="1587172"/>
          </a:xfrm>
          <a:prstGeom prst="rect">
            <a:avLst/>
          </a:prstGeom>
          <a:solidFill>
            <a:srgbClr val="EAEAEA"/>
          </a:solidFill>
          <a:ln>
            <a:noFill/>
          </a:ln>
          <a:effectLst>
            <a:outerShdw blurRad="1270000" rotWithShape="0" dir="7871473" dist="405339">
              <a:srgbClr val="000000">
                <a:alpha val="298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6" name="Google Shape;146;p14"/>
          <p:cNvSpPr/>
          <p:nvPr/>
        </p:nvSpPr>
        <p:spPr>
          <a:xfrm rot="-2700000">
            <a:off x="-465226" y="3898098"/>
            <a:ext cx="1283399" cy="2066166"/>
          </a:xfrm>
          <a:prstGeom prst="rect">
            <a:avLst/>
          </a:prstGeom>
          <a:solidFill>
            <a:srgbClr val="0F56DE"/>
          </a:solidFill>
          <a:ln>
            <a:noFill/>
          </a:ln>
          <a:effectLst>
            <a:outerShdw blurRad="1270000" rotWithShape="0" dir="18473874" dist="405339">
              <a:srgbClr val="000000">
                <a:alpha val="6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47" name="Google Shape;147;p14"/>
          <p:cNvPicPr preferRelativeResize="0"/>
          <p:nvPr/>
        </p:nvPicPr>
        <p:blipFill rotWithShape="1">
          <a:blip r:embed="rId7">
            <a:alphaModFix/>
          </a:blip>
          <a:srcRect b="0" l="0" r="0" t="1555"/>
          <a:stretch/>
        </p:blipFill>
        <p:spPr>
          <a:xfrm>
            <a:off x="3080650" y="1121563"/>
            <a:ext cx="4253724" cy="3774967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48" name="Google Shape;148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223266" y="1588391"/>
            <a:ext cx="3529275" cy="2646950"/>
          </a:xfrm>
          <a:prstGeom prst="rect">
            <a:avLst/>
          </a:prstGeom>
          <a:noFill/>
          <a:ln cap="flat" cmpd="sng" w="19050">
            <a:solidFill>
              <a:srgbClr val="0F56DE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49" name="Google Shape;149;p14"/>
          <p:cNvSpPr txBox="1"/>
          <p:nvPr/>
        </p:nvSpPr>
        <p:spPr>
          <a:xfrm>
            <a:off x="1722923" y="449830"/>
            <a:ext cx="4866000" cy="40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56DE"/>
              </a:buClr>
              <a:buSzPts val="2400"/>
              <a:buFont typeface="Helvetica Neue"/>
              <a:buNone/>
            </a:pPr>
            <a:r>
              <a:rPr b="1" lang="pt-BR" sz="2400">
                <a:solidFill>
                  <a:srgbClr val="0052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 lot of examples of time series</a:t>
            </a:r>
            <a:endParaRPr b="1" sz="2400">
              <a:solidFill>
                <a:srgbClr val="0052FF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AEAEA"/>
        </a:solidFill>
      </p:bgPr>
    </p:bg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" name="Google Shape;154;p15"/>
          <p:cNvGrpSpPr/>
          <p:nvPr/>
        </p:nvGrpSpPr>
        <p:grpSpPr>
          <a:xfrm>
            <a:off x="-370840" y="76199"/>
            <a:ext cx="9910299" cy="5300875"/>
            <a:chOff x="-370840" y="76199"/>
            <a:chExt cx="9910299" cy="5300875"/>
          </a:xfrm>
        </p:grpSpPr>
        <p:pic>
          <p:nvPicPr>
            <p:cNvPr id="155" name="Google Shape;155;p1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370840" y="76199"/>
              <a:ext cx="9910299" cy="53008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6" name="Google Shape;156;p15"/>
            <p:cNvSpPr/>
            <p:nvPr/>
          </p:nvSpPr>
          <p:spPr>
            <a:xfrm>
              <a:off x="507375" y="458450"/>
              <a:ext cx="1663500" cy="611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7" name="Google Shape;157;p15"/>
          <p:cNvSpPr txBox="1"/>
          <p:nvPr/>
        </p:nvSpPr>
        <p:spPr>
          <a:xfrm>
            <a:off x="2081250" y="1535972"/>
            <a:ext cx="4981500" cy="60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8FCF8"/>
              </a:buClr>
              <a:buSzPts val="2400"/>
              <a:buFont typeface="Helvetica Neue"/>
              <a:buNone/>
            </a:pPr>
            <a:r>
              <a:rPr b="1" lang="pt-BR" sz="3600">
                <a:solidFill>
                  <a:srgbClr val="0052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Motivation</a:t>
            </a:r>
            <a:endParaRPr sz="3600">
              <a:solidFill>
                <a:srgbClr val="0052FF"/>
              </a:solidFill>
            </a:endParaRPr>
          </a:p>
        </p:txBody>
      </p:sp>
      <p:sp>
        <p:nvSpPr>
          <p:cNvPr id="158" name="Google Shape;158;p15"/>
          <p:cNvSpPr txBox="1"/>
          <p:nvPr/>
        </p:nvSpPr>
        <p:spPr>
          <a:xfrm>
            <a:off x="2081241" y="1804008"/>
            <a:ext cx="4981500" cy="121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240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What will be bitcoin’s price?</a:t>
            </a:r>
            <a:endParaRPr b="1" sz="2400">
              <a:solidFill>
                <a:srgbClr val="33333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9" name="Google Shape;159;p15"/>
          <p:cNvSpPr/>
          <p:nvPr/>
        </p:nvSpPr>
        <p:spPr>
          <a:xfrm rot="-2700000">
            <a:off x="8486946" y="-603329"/>
            <a:ext cx="901561" cy="1587172"/>
          </a:xfrm>
          <a:prstGeom prst="rect">
            <a:avLst/>
          </a:prstGeom>
          <a:solidFill>
            <a:srgbClr val="EAEAEA"/>
          </a:solidFill>
          <a:ln>
            <a:noFill/>
          </a:ln>
          <a:effectLst>
            <a:outerShdw blurRad="1270000" rotWithShape="0" dir="7871473" dist="405339">
              <a:srgbClr val="000000">
                <a:alpha val="298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0" name="Google Shape;160;p15"/>
          <p:cNvSpPr/>
          <p:nvPr/>
        </p:nvSpPr>
        <p:spPr>
          <a:xfrm rot="-2700000">
            <a:off x="-465226" y="3898098"/>
            <a:ext cx="1283399" cy="2066166"/>
          </a:xfrm>
          <a:prstGeom prst="rect">
            <a:avLst/>
          </a:prstGeom>
          <a:solidFill>
            <a:srgbClr val="EAEAEA"/>
          </a:solidFill>
          <a:ln>
            <a:noFill/>
          </a:ln>
          <a:effectLst>
            <a:outerShdw blurRad="1270000" rotWithShape="0" dir="18473874" dist="405339">
              <a:srgbClr val="000000">
                <a:alpha val="6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AEAEA"/>
        </a:solidFill>
      </p:bgPr>
    </p:bg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5" name="Google Shape;165;p16"/>
          <p:cNvGrpSpPr/>
          <p:nvPr/>
        </p:nvGrpSpPr>
        <p:grpSpPr>
          <a:xfrm>
            <a:off x="-370840" y="76199"/>
            <a:ext cx="9910299" cy="5300875"/>
            <a:chOff x="-370840" y="76199"/>
            <a:chExt cx="9910299" cy="5300875"/>
          </a:xfrm>
        </p:grpSpPr>
        <p:pic>
          <p:nvPicPr>
            <p:cNvPr id="166" name="Google Shape;166;p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370840" y="76199"/>
              <a:ext cx="9910299" cy="53008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7" name="Google Shape;167;p16"/>
            <p:cNvSpPr/>
            <p:nvPr/>
          </p:nvSpPr>
          <p:spPr>
            <a:xfrm>
              <a:off x="507375" y="458450"/>
              <a:ext cx="1663500" cy="611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8" name="Google Shape;168;p16"/>
          <p:cNvSpPr txBox="1"/>
          <p:nvPr/>
        </p:nvSpPr>
        <p:spPr>
          <a:xfrm>
            <a:off x="2081250" y="1535972"/>
            <a:ext cx="4981500" cy="60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8FCF8"/>
              </a:buClr>
              <a:buSzPts val="2400"/>
              <a:buFont typeface="Helvetica Neue"/>
              <a:buNone/>
            </a:pPr>
            <a:r>
              <a:rPr b="1" lang="pt-BR" sz="3600">
                <a:solidFill>
                  <a:srgbClr val="0052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Motivation</a:t>
            </a:r>
            <a:endParaRPr sz="3600">
              <a:solidFill>
                <a:srgbClr val="0052FF"/>
              </a:solidFill>
            </a:endParaRPr>
          </a:p>
        </p:txBody>
      </p:sp>
      <p:sp>
        <p:nvSpPr>
          <p:cNvPr id="169" name="Google Shape;169;p16"/>
          <p:cNvSpPr txBox="1"/>
          <p:nvPr/>
        </p:nvSpPr>
        <p:spPr>
          <a:xfrm>
            <a:off x="2081241" y="1804008"/>
            <a:ext cx="4981500" cy="121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240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What will be bitcoin’s price?</a:t>
            </a:r>
            <a:endParaRPr b="1" sz="2400">
              <a:solidFill>
                <a:srgbClr val="33333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0" name="Google Shape;170;p16"/>
          <p:cNvSpPr/>
          <p:nvPr/>
        </p:nvSpPr>
        <p:spPr>
          <a:xfrm rot="-2700000">
            <a:off x="8486946" y="-603329"/>
            <a:ext cx="901561" cy="1587172"/>
          </a:xfrm>
          <a:prstGeom prst="rect">
            <a:avLst/>
          </a:prstGeom>
          <a:solidFill>
            <a:srgbClr val="EAEAEA"/>
          </a:solidFill>
          <a:ln>
            <a:noFill/>
          </a:ln>
          <a:effectLst>
            <a:outerShdw blurRad="1270000" rotWithShape="0" dir="7871473" dist="405339">
              <a:srgbClr val="000000">
                <a:alpha val="298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1" name="Google Shape;171;p16"/>
          <p:cNvSpPr/>
          <p:nvPr/>
        </p:nvSpPr>
        <p:spPr>
          <a:xfrm rot="-2700000">
            <a:off x="-465226" y="3898098"/>
            <a:ext cx="1283399" cy="2066166"/>
          </a:xfrm>
          <a:prstGeom prst="rect">
            <a:avLst/>
          </a:prstGeom>
          <a:solidFill>
            <a:srgbClr val="EAEAEA"/>
          </a:solidFill>
          <a:ln>
            <a:noFill/>
          </a:ln>
          <a:effectLst>
            <a:outerShdw blurRad="1270000" rotWithShape="0" dir="18473874" dist="405339">
              <a:srgbClr val="000000">
                <a:alpha val="6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72" name="Google Shape;17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21575" y="2905309"/>
            <a:ext cx="3325450" cy="1968675"/>
          </a:xfrm>
          <a:prstGeom prst="rect">
            <a:avLst/>
          </a:prstGeom>
          <a:noFill/>
          <a:ln cap="flat" cmpd="sng" w="19050">
            <a:solidFill>
              <a:srgbClr val="0F56DE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AEAEA"/>
        </a:solid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17"/>
          <p:cNvPicPr preferRelativeResize="0"/>
          <p:nvPr/>
        </p:nvPicPr>
        <p:blipFill rotWithShape="1">
          <a:blip r:embed="rId3">
            <a:alphaModFix/>
          </a:blip>
          <a:srcRect b="0" l="51960" r="0" t="0"/>
          <a:stretch/>
        </p:blipFill>
        <p:spPr>
          <a:xfrm>
            <a:off x="0" y="-64425"/>
            <a:ext cx="1210425" cy="5207926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17"/>
          <p:cNvSpPr/>
          <p:nvPr/>
        </p:nvSpPr>
        <p:spPr>
          <a:xfrm rot="-2700000">
            <a:off x="8486946" y="-603329"/>
            <a:ext cx="901561" cy="1587172"/>
          </a:xfrm>
          <a:prstGeom prst="rect">
            <a:avLst/>
          </a:prstGeom>
          <a:solidFill>
            <a:srgbClr val="EAEAEA"/>
          </a:solidFill>
          <a:ln>
            <a:noFill/>
          </a:ln>
          <a:effectLst>
            <a:outerShdw blurRad="1270000" rotWithShape="0" dir="7871473" dist="405339">
              <a:srgbClr val="000000">
                <a:alpha val="298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9" name="Google Shape;179;p17"/>
          <p:cNvSpPr/>
          <p:nvPr/>
        </p:nvSpPr>
        <p:spPr>
          <a:xfrm rot="-2700000">
            <a:off x="-465226" y="3898098"/>
            <a:ext cx="1283399" cy="2066166"/>
          </a:xfrm>
          <a:prstGeom prst="rect">
            <a:avLst/>
          </a:prstGeom>
          <a:solidFill>
            <a:srgbClr val="0F56DE"/>
          </a:solidFill>
          <a:ln>
            <a:noFill/>
          </a:ln>
          <a:effectLst>
            <a:outerShdw blurRad="1270000" rotWithShape="0" dir="18473874" dist="405339">
              <a:srgbClr val="000000">
                <a:alpha val="6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80" name="Google Shape;180;p17"/>
          <p:cNvPicPr preferRelativeResize="0"/>
          <p:nvPr/>
        </p:nvPicPr>
        <p:blipFill rotWithShape="1">
          <a:blip r:embed="rId4">
            <a:alphaModFix/>
          </a:blip>
          <a:srcRect b="0" l="0" r="40029" t="0"/>
          <a:stretch/>
        </p:blipFill>
        <p:spPr>
          <a:xfrm>
            <a:off x="1799125" y="2874950"/>
            <a:ext cx="5626799" cy="1926625"/>
          </a:xfrm>
          <a:prstGeom prst="rect">
            <a:avLst/>
          </a:prstGeom>
          <a:noFill/>
          <a:ln cap="flat" cmpd="sng" w="19050">
            <a:solidFill>
              <a:srgbClr val="0F56DE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81" name="Google Shape;181;p17"/>
          <p:cNvSpPr txBox="1"/>
          <p:nvPr/>
        </p:nvSpPr>
        <p:spPr>
          <a:xfrm>
            <a:off x="1742923" y="1253400"/>
            <a:ext cx="6972300" cy="21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-171450" lvl="0" marL="1778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F56DE"/>
              </a:buClr>
              <a:buSzPts val="1100"/>
              <a:buFont typeface="Helvetica Neue"/>
              <a:buChar char="●"/>
            </a:pPr>
            <a:r>
              <a:rPr lang="pt-BR" sz="1500" u="sng">
                <a:solidFill>
                  <a:srgbClr val="0F56DE"/>
                </a:solidFill>
                <a:latin typeface="Helvetica Neue"/>
                <a:ea typeface="Helvetica Neue"/>
                <a:cs typeface="Helvetica Neue"/>
                <a:sym typeface="Helvetica Neue"/>
                <a:hlinkClick r:id="rId5"/>
              </a:rPr>
              <a:t>Kaggle Competition</a:t>
            </a:r>
            <a:endParaRPr sz="1500">
              <a:solidFill>
                <a:srgbClr val="0F56D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171450" lvl="0" marL="1778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F4DD9"/>
              </a:buClr>
              <a:buSzPts val="1100"/>
              <a:buFont typeface="Helvetica Neue"/>
              <a:buChar char="●"/>
            </a:pPr>
            <a:r>
              <a:rPr lang="pt-BR" sz="1500">
                <a:solidFill>
                  <a:srgbClr val="0B072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Until Aug 2017</a:t>
            </a:r>
            <a:endParaRPr sz="1500">
              <a:solidFill>
                <a:srgbClr val="0B072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171450" lvl="0" marL="1778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F4DD9"/>
              </a:buClr>
              <a:buSzPts val="1100"/>
              <a:buFont typeface="Helvetica Neue"/>
              <a:buChar char="●"/>
            </a:pPr>
            <a:r>
              <a:rPr lang="pt-BR" sz="1500">
                <a:solidFill>
                  <a:srgbClr val="0B072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Train/Test dataset</a:t>
            </a:r>
            <a:endParaRPr sz="1500">
              <a:solidFill>
                <a:srgbClr val="0B072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2" name="Google Shape;182;p17"/>
          <p:cNvSpPr txBox="1"/>
          <p:nvPr/>
        </p:nvSpPr>
        <p:spPr>
          <a:xfrm>
            <a:off x="1722923" y="449830"/>
            <a:ext cx="4866000" cy="40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56DE"/>
              </a:buClr>
              <a:buSzPts val="2400"/>
              <a:buFont typeface="Helvetica Neue"/>
              <a:buNone/>
            </a:pPr>
            <a:r>
              <a:rPr b="1" lang="pt-BR" sz="2400">
                <a:solidFill>
                  <a:srgbClr val="0052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Raw data</a:t>
            </a:r>
            <a:endParaRPr b="1" sz="2400">
              <a:solidFill>
                <a:srgbClr val="0052FF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AEAEA"/>
        </a:solidFill>
      </p:bgPr>
    </p:bg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18"/>
          <p:cNvPicPr preferRelativeResize="0"/>
          <p:nvPr/>
        </p:nvPicPr>
        <p:blipFill rotWithShape="1">
          <a:blip r:embed="rId3">
            <a:alphaModFix/>
          </a:blip>
          <a:srcRect b="0" l="51960" r="0" t="0"/>
          <a:stretch/>
        </p:blipFill>
        <p:spPr>
          <a:xfrm>
            <a:off x="0" y="-64425"/>
            <a:ext cx="1210425" cy="5207926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18"/>
          <p:cNvSpPr/>
          <p:nvPr/>
        </p:nvSpPr>
        <p:spPr>
          <a:xfrm>
            <a:off x="-75" y="1919725"/>
            <a:ext cx="9144000" cy="28254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0F56D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18"/>
          <p:cNvSpPr/>
          <p:nvPr/>
        </p:nvSpPr>
        <p:spPr>
          <a:xfrm rot="-2700000">
            <a:off x="8486946" y="-603329"/>
            <a:ext cx="901561" cy="1587172"/>
          </a:xfrm>
          <a:prstGeom prst="rect">
            <a:avLst/>
          </a:prstGeom>
          <a:solidFill>
            <a:srgbClr val="EAEAEA"/>
          </a:solidFill>
          <a:ln>
            <a:noFill/>
          </a:ln>
          <a:effectLst>
            <a:outerShdw blurRad="1270000" rotWithShape="0" dir="7871473" dist="405339">
              <a:srgbClr val="000000">
                <a:alpha val="298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0" name="Google Shape;190;p18"/>
          <p:cNvSpPr/>
          <p:nvPr/>
        </p:nvSpPr>
        <p:spPr>
          <a:xfrm rot="-2700000">
            <a:off x="-465226" y="3898098"/>
            <a:ext cx="1283399" cy="2066166"/>
          </a:xfrm>
          <a:prstGeom prst="rect">
            <a:avLst/>
          </a:prstGeom>
          <a:solidFill>
            <a:srgbClr val="0F56DE"/>
          </a:solidFill>
          <a:ln>
            <a:noFill/>
          </a:ln>
          <a:effectLst>
            <a:outerShdw blurRad="1270000" rotWithShape="0" dir="18473874" dist="405339">
              <a:srgbClr val="000000">
                <a:alpha val="6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91" name="Google Shape;191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28734" y="1070156"/>
            <a:ext cx="6066915" cy="257692"/>
          </a:xfrm>
          <a:prstGeom prst="rect">
            <a:avLst/>
          </a:prstGeom>
          <a:noFill/>
          <a:ln cap="flat" cmpd="sng" w="19050">
            <a:solidFill>
              <a:srgbClr val="0F56DE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92" name="Google Shape;192;p18"/>
          <p:cNvSpPr txBox="1"/>
          <p:nvPr/>
        </p:nvSpPr>
        <p:spPr>
          <a:xfrm>
            <a:off x="1722923" y="449830"/>
            <a:ext cx="4866000" cy="40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56DE"/>
              </a:buClr>
              <a:buSzPts val="2400"/>
              <a:buFont typeface="Helvetica Neue"/>
              <a:buNone/>
            </a:pPr>
            <a:r>
              <a:rPr b="1" lang="pt-BR" sz="2400">
                <a:solidFill>
                  <a:srgbClr val="0052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Visualizing the data</a:t>
            </a:r>
            <a:endParaRPr b="1" sz="2400">
              <a:solidFill>
                <a:srgbClr val="0052FF"/>
              </a:solidFill>
            </a:endParaRPr>
          </a:p>
        </p:txBody>
      </p:sp>
      <p:pic>
        <p:nvPicPr>
          <p:cNvPr id="193" name="Google Shape;193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1921002"/>
            <a:ext cx="9144000" cy="28254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AEAEA"/>
        </a:solidFill>
      </p:bgPr>
    </p:bg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19"/>
          <p:cNvPicPr preferRelativeResize="0"/>
          <p:nvPr/>
        </p:nvPicPr>
        <p:blipFill rotWithShape="1">
          <a:blip r:embed="rId3">
            <a:alphaModFix/>
          </a:blip>
          <a:srcRect b="12389" l="0" r="0" t="12382"/>
          <a:stretch/>
        </p:blipFill>
        <p:spPr>
          <a:xfrm>
            <a:off x="12128" y="0"/>
            <a:ext cx="9119745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19"/>
          <p:cNvSpPr txBox="1"/>
          <p:nvPr/>
        </p:nvSpPr>
        <p:spPr>
          <a:xfrm>
            <a:off x="430025" y="456375"/>
            <a:ext cx="3946800" cy="824700"/>
          </a:xfrm>
          <a:prstGeom prst="rect">
            <a:avLst/>
          </a:prstGeom>
          <a:solidFill>
            <a:srgbClr val="0F56DE"/>
          </a:solidFill>
          <a:ln cap="flat" cmpd="sng" w="228600">
            <a:solidFill>
              <a:srgbClr val="0F56D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8FCF8"/>
              </a:buClr>
              <a:buSzPts val="2400"/>
              <a:buFont typeface="Helvetica Neue"/>
              <a:buNone/>
            </a:pPr>
            <a:r>
              <a:rPr b="1" lang="pt-BR" sz="24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Forecasting future bitcoin</a:t>
            </a:r>
            <a:endParaRPr b="1" sz="24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8FCF8"/>
              </a:buClr>
              <a:buSzPts val="2400"/>
              <a:buFont typeface="Helvetica Neue"/>
              <a:buNone/>
            </a:pPr>
            <a:r>
              <a:rPr b="1" lang="pt-BR" sz="24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price with ARIMA</a:t>
            </a:r>
            <a:endParaRPr b="1" sz="24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AEAEA"/>
        </a:solidFill>
      </p:bgPr>
    </p:bg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20"/>
          <p:cNvPicPr preferRelativeResize="0"/>
          <p:nvPr/>
        </p:nvPicPr>
        <p:blipFill rotWithShape="1">
          <a:blip r:embed="rId3">
            <a:alphaModFix/>
          </a:blip>
          <a:srcRect b="0" l="51960" r="0" t="0"/>
          <a:stretch/>
        </p:blipFill>
        <p:spPr>
          <a:xfrm>
            <a:off x="0" y="-76200"/>
            <a:ext cx="1210425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20"/>
          <p:cNvSpPr/>
          <p:nvPr/>
        </p:nvSpPr>
        <p:spPr>
          <a:xfrm rot="-2700000">
            <a:off x="8486946" y="-603329"/>
            <a:ext cx="901561" cy="1587172"/>
          </a:xfrm>
          <a:prstGeom prst="rect">
            <a:avLst/>
          </a:prstGeom>
          <a:solidFill>
            <a:srgbClr val="EAEAEA"/>
          </a:solidFill>
          <a:ln>
            <a:noFill/>
          </a:ln>
          <a:effectLst>
            <a:outerShdw blurRad="1270000" rotWithShape="0" dir="7871473" dist="405339">
              <a:srgbClr val="000000">
                <a:alpha val="298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6" name="Google Shape;206;p20"/>
          <p:cNvSpPr/>
          <p:nvPr/>
        </p:nvSpPr>
        <p:spPr>
          <a:xfrm rot="-2700000">
            <a:off x="-465226" y="3898098"/>
            <a:ext cx="1283399" cy="2066166"/>
          </a:xfrm>
          <a:prstGeom prst="rect">
            <a:avLst/>
          </a:prstGeom>
          <a:solidFill>
            <a:srgbClr val="0F56DE"/>
          </a:solidFill>
          <a:ln>
            <a:noFill/>
          </a:ln>
          <a:effectLst>
            <a:outerShdw blurRad="1270000" rotWithShape="0" dir="18473874" dist="405339">
              <a:srgbClr val="000000">
                <a:alpha val="6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7" name="Google Shape;207;p20"/>
          <p:cNvSpPr txBox="1"/>
          <p:nvPr/>
        </p:nvSpPr>
        <p:spPr>
          <a:xfrm>
            <a:off x="1742937" y="1984453"/>
            <a:ext cx="5866800" cy="21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-171450" lvl="0" marL="1778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F4DD9"/>
              </a:buClr>
              <a:buSzPts val="1100"/>
              <a:buFont typeface="Helvetica Neue"/>
              <a:buChar char="●"/>
            </a:pPr>
            <a:r>
              <a:rPr lang="pt-BR" sz="1500">
                <a:solidFill>
                  <a:srgbClr val="0B072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Statistical model </a:t>
            </a:r>
            <a:endParaRPr sz="1500">
              <a:solidFill>
                <a:srgbClr val="0B072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171450" lvl="0" marL="1778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F4DD9"/>
              </a:buClr>
              <a:buSzPts val="1100"/>
              <a:buFont typeface="Helvetica Neue"/>
              <a:buChar char="●"/>
            </a:pPr>
            <a:r>
              <a:rPr lang="pt-BR" sz="1500">
                <a:solidFill>
                  <a:srgbClr val="0B072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</a:t>
            </a:r>
            <a:r>
              <a:rPr lang="pt-BR" sz="1500">
                <a:solidFill>
                  <a:srgbClr val="0B072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idely used to time series forecasting</a:t>
            </a:r>
            <a:endParaRPr sz="1500">
              <a:solidFill>
                <a:srgbClr val="0B072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171450" lvl="0" marL="1778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F4DD9"/>
              </a:buClr>
              <a:buSzPts val="1100"/>
              <a:buFont typeface="Helvetica Neue"/>
              <a:buChar char="●"/>
            </a:pPr>
            <a:r>
              <a:rPr lang="pt-BR" sz="1500">
                <a:solidFill>
                  <a:srgbClr val="0B072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Assess the </a:t>
            </a:r>
            <a:r>
              <a:rPr b="1" lang="pt-BR" sz="1500">
                <a:solidFill>
                  <a:srgbClr val="0B072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stationarity</a:t>
            </a:r>
            <a:r>
              <a:rPr lang="pt-BR" sz="1500">
                <a:solidFill>
                  <a:srgbClr val="0B072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of the process.</a:t>
            </a:r>
            <a:endParaRPr sz="1500">
              <a:solidFill>
                <a:srgbClr val="0B072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171450" lvl="0" marL="1778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F4DD9"/>
              </a:buClr>
              <a:buSzPts val="1100"/>
              <a:buFont typeface="Helvetica Neue"/>
              <a:buChar char="●"/>
            </a:pPr>
            <a:r>
              <a:rPr lang="pt-BR" sz="1500">
                <a:solidFill>
                  <a:srgbClr val="0B072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If </a:t>
            </a:r>
            <a:r>
              <a:rPr b="1" lang="pt-BR" sz="1500" u="sng">
                <a:solidFill>
                  <a:srgbClr val="0B072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not</a:t>
            </a:r>
            <a:r>
              <a:rPr lang="pt-BR" sz="1500">
                <a:solidFill>
                  <a:srgbClr val="0B072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stationary, difference it!</a:t>
            </a:r>
            <a:endParaRPr sz="500"/>
          </a:p>
        </p:txBody>
      </p:sp>
      <p:sp>
        <p:nvSpPr>
          <p:cNvPr id="208" name="Google Shape;208;p20"/>
          <p:cNvSpPr txBox="1"/>
          <p:nvPr/>
        </p:nvSpPr>
        <p:spPr>
          <a:xfrm>
            <a:off x="1722925" y="449825"/>
            <a:ext cx="6464400" cy="40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F56DE"/>
              </a:buClr>
              <a:buSzPts val="2400"/>
              <a:buFont typeface="Helvetica Neue"/>
              <a:buNone/>
            </a:pPr>
            <a:r>
              <a:rPr b="1" lang="pt-BR" sz="2400">
                <a:solidFill>
                  <a:srgbClr val="0052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ARIMA</a:t>
            </a:r>
            <a:endParaRPr b="1" sz="2400">
              <a:solidFill>
                <a:srgbClr val="0052FF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AEAEA"/>
        </a:solidFill>
      </p:bgPr>
    </p:bg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21"/>
          <p:cNvPicPr preferRelativeResize="0"/>
          <p:nvPr/>
        </p:nvPicPr>
        <p:blipFill rotWithShape="1">
          <a:blip r:embed="rId3">
            <a:alphaModFix/>
          </a:blip>
          <a:srcRect b="0" l="51960" r="0" t="0"/>
          <a:stretch/>
        </p:blipFill>
        <p:spPr>
          <a:xfrm>
            <a:off x="0" y="-76200"/>
            <a:ext cx="1210425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21"/>
          <p:cNvSpPr/>
          <p:nvPr/>
        </p:nvSpPr>
        <p:spPr>
          <a:xfrm rot="-2700000">
            <a:off x="8486946" y="-603329"/>
            <a:ext cx="901561" cy="1587172"/>
          </a:xfrm>
          <a:prstGeom prst="rect">
            <a:avLst/>
          </a:prstGeom>
          <a:solidFill>
            <a:srgbClr val="EAEAEA"/>
          </a:solidFill>
          <a:ln>
            <a:noFill/>
          </a:ln>
          <a:effectLst>
            <a:outerShdw blurRad="1270000" rotWithShape="0" dir="7871473" dist="405339">
              <a:srgbClr val="000000">
                <a:alpha val="298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5" name="Google Shape;215;p21"/>
          <p:cNvSpPr/>
          <p:nvPr/>
        </p:nvSpPr>
        <p:spPr>
          <a:xfrm rot="-2700000">
            <a:off x="-465226" y="3898098"/>
            <a:ext cx="1283399" cy="2066166"/>
          </a:xfrm>
          <a:prstGeom prst="rect">
            <a:avLst/>
          </a:prstGeom>
          <a:solidFill>
            <a:srgbClr val="0F56DE"/>
          </a:solidFill>
          <a:ln>
            <a:noFill/>
          </a:ln>
          <a:effectLst>
            <a:outerShdw blurRad="1270000" rotWithShape="0" dir="18473874" dist="405339">
              <a:srgbClr val="000000">
                <a:alpha val="6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6" name="Google Shape;216;p21"/>
          <p:cNvSpPr txBox="1"/>
          <p:nvPr/>
        </p:nvSpPr>
        <p:spPr>
          <a:xfrm>
            <a:off x="1742925" y="1984449"/>
            <a:ext cx="5866800" cy="25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-171450" lvl="0" marL="1778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F4DD9"/>
              </a:buClr>
              <a:buSzPts val="1100"/>
              <a:buFont typeface="Helvetica Neue"/>
              <a:buChar char="●"/>
            </a:pPr>
            <a:r>
              <a:rPr lang="pt-BR" sz="1500">
                <a:solidFill>
                  <a:srgbClr val="0B072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</a:t>
            </a:r>
            <a:r>
              <a:rPr lang="pt-BR" sz="1500">
                <a:solidFill>
                  <a:srgbClr val="0B072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tatistical model </a:t>
            </a:r>
            <a:endParaRPr sz="1500">
              <a:solidFill>
                <a:srgbClr val="0B072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171450" lvl="0" marL="1778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F4DD9"/>
              </a:buClr>
              <a:buSzPts val="1100"/>
              <a:buFont typeface="Helvetica Neue"/>
              <a:buChar char="●"/>
            </a:pPr>
            <a:r>
              <a:rPr lang="pt-BR" sz="1500">
                <a:solidFill>
                  <a:srgbClr val="0B072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Widely used to time series forecasting</a:t>
            </a:r>
            <a:endParaRPr sz="1500">
              <a:solidFill>
                <a:srgbClr val="0B072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171450" lvl="0" marL="1778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F4DD9"/>
              </a:buClr>
              <a:buSzPts val="1100"/>
              <a:buFont typeface="Helvetica Neue"/>
              <a:buChar char="●"/>
            </a:pPr>
            <a:r>
              <a:rPr lang="pt-BR" sz="1500">
                <a:solidFill>
                  <a:srgbClr val="0B072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Assess the </a:t>
            </a:r>
            <a:r>
              <a:rPr b="1" lang="pt-BR" sz="1500">
                <a:solidFill>
                  <a:srgbClr val="0B072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stationarity</a:t>
            </a:r>
            <a:r>
              <a:rPr lang="pt-BR" sz="1500">
                <a:solidFill>
                  <a:srgbClr val="0B072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of the process.</a:t>
            </a:r>
            <a:endParaRPr sz="1500">
              <a:solidFill>
                <a:srgbClr val="0B072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171450" lvl="0" marL="1778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F4DD9"/>
              </a:buClr>
              <a:buSzPts val="1100"/>
              <a:buFont typeface="Helvetica Neue"/>
              <a:buChar char="●"/>
            </a:pPr>
            <a:r>
              <a:rPr lang="pt-BR" sz="1500">
                <a:solidFill>
                  <a:srgbClr val="0B072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If </a:t>
            </a:r>
            <a:r>
              <a:rPr b="1" lang="pt-BR" sz="1500" u="sng">
                <a:solidFill>
                  <a:srgbClr val="0B072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not</a:t>
            </a:r>
            <a:r>
              <a:rPr lang="pt-BR" sz="1500">
                <a:solidFill>
                  <a:srgbClr val="0B072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stationary, difference it!</a:t>
            </a:r>
            <a:endParaRPr sz="1500">
              <a:solidFill>
                <a:srgbClr val="0B072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0B072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500">
                <a:solidFill>
                  <a:srgbClr val="0F56D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Tip:</a:t>
            </a:r>
            <a:r>
              <a:rPr lang="pt-BR" sz="1500">
                <a:solidFill>
                  <a:srgbClr val="0F56D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pt-BR" sz="1500">
                <a:solidFill>
                  <a:srgbClr val="0B072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More information about this topic </a:t>
            </a:r>
            <a:r>
              <a:rPr lang="pt-BR" sz="1500" u="sng">
                <a:solidFill>
                  <a:srgbClr val="0F56DE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ON THIS LINK</a:t>
            </a:r>
            <a:endParaRPr sz="1500" u="sng">
              <a:solidFill>
                <a:srgbClr val="0F56D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0B072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7" name="Google Shape;217;p21"/>
          <p:cNvSpPr/>
          <p:nvPr/>
        </p:nvSpPr>
        <p:spPr>
          <a:xfrm>
            <a:off x="3999350" y="1183650"/>
            <a:ext cx="4944600" cy="839700"/>
          </a:xfrm>
          <a:prstGeom prst="roundRect">
            <a:avLst>
              <a:gd fmla="val 2842" name="adj"/>
            </a:avLst>
          </a:prstGeom>
          <a:solidFill>
            <a:srgbClr val="0B0725"/>
          </a:solidFill>
          <a:ln>
            <a:noFill/>
          </a:ln>
          <a:effectLst>
            <a:outerShdw blurRad="1270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5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“A stationary time series is one whose properties do not depend on the time at which the series is observed”</a:t>
            </a:r>
            <a:endParaRPr sz="15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sz="15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218" name="Google Shape;218;p21"/>
          <p:cNvCxnSpPr>
            <a:stCxn id="219" idx="0"/>
            <a:endCxn id="217" idx="2"/>
          </p:cNvCxnSpPr>
          <p:nvPr/>
        </p:nvCxnSpPr>
        <p:spPr>
          <a:xfrm rot="-5400000">
            <a:off x="4510150" y="945950"/>
            <a:ext cx="884100" cy="3039000"/>
          </a:xfrm>
          <a:prstGeom prst="curvedConnector3">
            <a:avLst>
              <a:gd fmla="val 50003" name="adj1"/>
            </a:avLst>
          </a:prstGeom>
          <a:noFill/>
          <a:ln cap="flat" cmpd="sng" w="38100">
            <a:solidFill>
              <a:srgbClr val="0F4DD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9" name="Google Shape;219;p21"/>
          <p:cNvSpPr/>
          <p:nvPr/>
        </p:nvSpPr>
        <p:spPr>
          <a:xfrm>
            <a:off x="2882500" y="2907500"/>
            <a:ext cx="1100400" cy="285900"/>
          </a:xfrm>
          <a:prstGeom prst="rect">
            <a:avLst/>
          </a:prstGeom>
          <a:noFill/>
          <a:ln cap="flat" cmpd="sng" w="38100">
            <a:solidFill>
              <a:srgbClr val="0F56D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B0725"/>
              </a:solidFill>
            </a:endParaRPr>
          </a:p>
        </p:txBody>
      </p:sp>
      <p:sp>
        <p:nvSpPr>
          <p:cNvPr id="220" name="Google Shape;220;p21"/>
          <p:cNvSpPr txBox="1"/>
          <p:nvPr/>
        </p:nvSpPr>
        <p:spPr>
          <a:xfrm>
            <a:off x="1722925" y="449825"/>
            <a:ext cx="6464400" cy="40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F56DE"/>
              </a:buClr>
              <a:buSzPts val="2400"/>
              <a:buFont typeface="Helvetica Neue"/>
              <a:buNone/>
            </a:pPr>
            <a:r>
              <a:rPr b="1" lang="pt-BR" sz="2400">
                <a:solidFill>
                  <a:srgbClr val="0052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ARIMA</a:t>
            </a:r>
            <a:endParaRPr b="1" sz="2400">
              <a:solidFill>
                <a:srgbClr val="0052FF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AEAEA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665" y="0"/>
            <a:ext cx="2519555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4"/>
          <p:cNvSpPr txBox="1"/>
          <p:nvPr/>
        </p:nvSpPr>
        <p:spPr>
          <a:xfrm>
            <a:off x="3723500" y="2306903"/>
            <a:ext cx="4367100" cy="10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000" lIns="19050" spcFirstLastPara="1" rIns="19050" wrap="square" tIns="18000">
            <a:noAutofit/>
          </a:bodyPr>
          <a:lstStyle/>
          <a:p>
            <a:pPr indent="-174449" lvl="0" marL="179999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F4DD9"/>
              </a:buClr>
              <a:buSzPts val="1500"/>
              <a:buFont typeface="Helvetica Neue"/>
              <a:buChar char="●"/>
            </a:pPr>
            <a:r>
              <a:rPr lang="pt-BR" sz="1500">
                <a:solidFill>
                  <a:srgbClr val="85858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Recife, Brasil</a:t>
            </a:r>
            <a:endParaRPr sz="1500">
              <a:solidFill>
                <a:srgbClr val="85858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174449" lvl="0" marL="179999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F4DD9"/>
              </a:buClr>
              <a:buSzPts val="1500"/>
              <a:buFont typeface="Helvetica Neue"/>
              <a:buChar char="●"/>
            </a:pPr>
            <a:r>
              <a:rPr b="0" i="0" lang="pt-BR" sz="1500" u="none" cap="none" strike="noStrike">
                <a:solidFill>
                  <a:srgbClr val="85858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Bachelor in </a:t>
            </a:r>
            <a:r>
              <a:rPr lang="pt-BR" sz="1500">
                <a:solidFill>
                  <a:srgbClr val="85858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Computer Engineering</a:t>
            </a:r>
            <a:endParaRPr sz="1500"/>
          </a:p>
          <a:p>
            <a:pPr indent="-174449" lvl="0" marL="179999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F4DD9"/>
              </a:buClr>
              <a:buSzPts val="1500"/>
              <a:buFont typeface="Helvetica Neue"/>
              <a:buChar char="●"/>
            </a:pPr>
            <a:r>
              <a:rPr lang="pt-BR" sz="1500">
                <a:solidFill>
                  <a:srgbClr val="85858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Likes code challenges</a:t>
            </a:r>
            <a:endParaRPr sz="1500"/>
          </a:p>
          <a:p>
            <a:pPr indent="-174449" lvl="0" marL="179999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F4DD9"/>
              </a:buClr>
              <a:buSzPts val="1500"/>
              <a:buFont typeface="Helvetica Neue"/>
              <a:buChar char="●"/>
            </a:pPr>
            <a:r>
              <a:rPr b="0" i="0" lang="pt-BR" sz="1500" u="none" cap="none" strike="noStrike">
                <a:solidFill>
                  <a:srgbClr val="85858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Likes </a:t>
            </a:r>
            <a:r>
              <a:rPr lang="pt-BR" sz="1500">
                <a:solidFill>
                  <a:srgbClr val="85858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motorcycles</a:t>
            </a:r>
            <a:endParaRPr sz="1500"/>
          </a:p>
        </p:txBody>
      </p:sp>
      <p:sp>
        <p:nvSpPr>
          <p:cNvPr id="31" name="Google Shape;31;p4"/>
          <p:cNvSpPr txBox="1"/>
          <p:nvPr/>
        </p:nvSpPr>
        <p:spPr>
          <a:xfrm>
            <a:off x="3685150" y="1198317"/>
            <a:ext cx="4367213" cy="542925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B0725"/>
              </a:buClr>
              <a:buSzPts val="3300"/>
              <a:buFont typeface="Helvetica Neue"/>
              <a:buNone/>
            </a:pPr>
            <a:r>
              <a:rPr b="1" lang="pt-BR" sz="3300">
                <a:solidFill>
                  <a:srgbClr val="0B072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Rebeca Sarai</a:t>
            </a:r>
            <a:endParaRPr sz="500"/>
          </a:p>
        </p:txBody>
      </p:sp>
      <p:sp>
        <p:nvSpPr>
          <p:cNvPr id="32" name="Google Shape;32;p4"/>
          <p:cNvSpPr txBox="1"/>
          <p:nvPr/>
        </p:nvSpPr>
        <p:spPr>
          <a:xfrm>
            <a:off x="3703473" y="1738213"/>
            <a:ext cx="4367213" cy="314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56DE"/>
              </a:buClr>
              <a:buSzPts val="1800"/>
              <a:buFont typeface="Helvetica Neue"/>
              <a:buNone/>
            </a:pPr>
            <a:r>
              <a:rPr lang="pt-BR" sz="1800">
                <a:solidFill>
                  <a:srgbClr val="0052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Software Developer</a:t>
            </a:r>
            <a:endParaRPr sz="500">
              <a:solidFill>
                <a:srgbClr val="0052FF"/>
              </a:solidFill>
            </a:endParaRPr>
          </a:p>
        </p:txBody>
      </p:sp>
      <p:grpSp>
        <p:nvGrpSpPr>
          <p:cNvPr id="33" name="Google Shape;33;p4"/>
          <p:cNvGrpSpPr/>
          <p:nvPr/>
        </p:nvGrpSpPr>
        <p:grpSpPr>
          <a:xfrm>
            <a:off x="3713082" y="3889303"/>
            <a:ext cx="4388023" cy="819210"/>
            <a:chOff x="3717669" y="3323250"/>
            <a:chExt cx="4388023" cy="819210"/>
          </a:xfrm>
        </p:grpSpPr>
        <p:sp>
          <p:nvSpPr>
            <p:cNvPr id="34" name="Google Shape;34;p4"/>
            <p:cNvSpPr txBox="1"/>
            <p:nvPr/>
          </p:nvSpPr>
          <p:spPr>
            <a:xfrm>
              <a:off x="3892155" y="3627767"/>
              <a:ext cx="4210200" cy="21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858585"/>
                </a:buClr>
                <a:buSzPts val="1200"/>
                <a:buFont typeface="Helvetica Neue"/>
                <a:buNone/>
              </a:pPr>
              <a:r>
                <a:rPr b="0" i="0" lang="pt-BR" sz="1200" u="none" cap="none" strike="noStrike">
                  <a:solidFill>
                    <a:srgbClr val="858585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@</a:t>
              </a:r>
              <a:r>
                <a:rPr lang="pt-BR" sz="1200">
                  <a:solidFill>
                    <a:srgbClr val="858585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_rebecasarai</a:t>
              </a:r>
              <a:endParaRPr sz="500"/>
            </a:p>
          </p:txBody>
        </p:sp>
        <p:pic>
          <p:nvPicPr>
            <p:cNvPr descr="twitter.png" id="35" name="Google Shape;35;p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730008" y="3629886"/>
              <a:ext cx="134288" cy="13428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" name="Google Shape;36;p4"/>
            <p:cNvSpPr txBox="1"/>
            <p:nvPr/>
          </p:nvSpPr>
          <p:spPr>
            <a:xfrm>
              <a:off x="3892155" y="3923459"/>
              <a:ext cx="4210200" cy="21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858585"/>
                </a:buClr>
                <a:buSzPts val="1200"/>
                <a:buFont typeface="Helvetica Neue"/>
                <a:buNone/>
              </a:pPr>
              <a:r>
                <a:rPr b="0" i="0" lang="pt-BR" sz="1200" u="none" cap="none" strike="noStrike">
                  <a:solidFill>
                    <a:srgbClr val="858585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/</a:t>
              </a:r>
              <a:r>
                <a:rPr lang="pt-BR" sz="1200">
                  <a:solidFill>
                    <a:srgbClr val="858585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rsarai</a:t>
              </a:r>
              <a:endParaRPr sz="500"/>
            </a:p>
          </p:txBody>
        </p:sp>
        <p:pic>
          <p:nvPicPr>
            <p:cNvPr descr="Asset 6.png" id="37" name="Google Shape;37;p4"/>
            <p:cNvPicPr preferRelativeResize="0"/>
            <p:nvPr/>
          </p:nvPicPr>
          <p:blipFill rotWithShape="1">
            <a:blip r:embed="rId5">
              <a:alphaModFix/>
            </a:blip>
            <a:srcRect b="191" l="0" r="0" t="192"/>
            <a:stretch/>
          </p:blipFill>
          <p:spPr>
            <a:xfrm>
              <a:off x="3717669" y="3923452"/>
              <a:ext cx="141865" cy="14186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8" name="Google Shape;38;p4"/>
            <p:cNvSpPr txBox="1"/>
            <p:nvPr/>
          </p:nvSpPr>
          <p:spPr>
            <a:xfrm>
              <a:off x="3896993" y="3323250"/>
              <a:ext cx="4208700" cy="21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858585"/>
                </a:buClr>
                <a:buSzPts val="1200"/>
                <a:buFont typeface="Helvetica Neue"/>
                <a:buNone/>
              </a:pPr>
              <a:r>
                <a:rPr lang="pt-BR" sz="1200">
                  <a:solidFill>
                    <a:srgbClr val="858585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rebeca</a:t>
              </a:r>
              <a:r>
                <a:rPr b="0" i="0" lang="pt-BR" sz="1200" u="none" cap="none" strike="noStrike">
                  <a:solidFill>
                    <a:srgbClr val="858585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@vinta.com.br</a:t>
              </a:r>
              <a:endParaRPr sz="500"/>
            </a:p>
          </p:txBody>
        </p:sp>
        <p:pic>
          <p:nvPicPr>
            <p:cNvPr descr="Asset 8@5x.png" id="39" name="Google Shape;39;p4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3730008" y="3328744"/>
              <a:ext cx="134288" cy="13428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0" name="Google Shape;40;p4"/>
          <p:cNvSpPr/>
          <p:nvPr/>
        </p:nvSpPr>
        <p:spPr>
          <a:xfrm rot="-2700000">
            <a:off x="-391203" y="2129006"/>
            <a:ext cx="2230024" cy="4598430"/>
          </a:xfrm>
          <a:prstGeom prst="rect">
            <a:avLst/>
          </a:prstGeom>
          <a:solidFill>
            <a:srgbClr val="0F56DE"/>
          </a:solidFill>
          <a:ln>
            <a:noFill/>
          </a:ln>
          <a:effectLst>
            <a:outerShdw blurRad="1270000" rotWithShape="0" dir="19194060" dist="405339">
              <a:srgbClr val="000000">
                <a:alpha val="49803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1" name="Google Shape;41;p4"/>
          <p:cNvSpPr/>
          <p:nvPr/>
        </p:nvSpPr>
        <p:spPr>
          <a:xfrm rot="-2700000">
            <a:off x="8051804" y="-871870"/>
            <a:ext cx="1411500" cy="2484741"/>
          </a:xfrm>
          <a:prstGeom prst="rect">
            <a:avLst/>
          </a:prstGeom>
          <a:solidFill>
            <a:srgbClr val="EAEAEA"/>
          </a:solidFill>
          <a:ln>
            <a:noFill/>
          </a:ln>
          <a:effectLst>
            <a:outerShdw blurRad="1270000" rotWithShape="0" dir="7871473" dist="405339">
              <a:srgbClr val="000000">
                <a:alpha val="29803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2" name="Google Shape;42;p4"/>
          <p:cNvSpPr/>
          <p:nvPr/>
        </p:nvSpPr>
        <p:spPr>
          <a:xfrm>
            <a:off x="-13941" y="5214319"/>
            <a:ext cx="9171881" cy="1619224"/>
          </a:xfrm>
          <a:prstGeom prst="rect">
            <a:avLst/>
          </a:prstGeom>
          <a:solidFill>
            <a:srgbClr val="0F56DE">
              <a:alpha val="0"/>
            </a:srgb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3" name="Google Shape;43;p4"/>
          <p:cNvSpPr/>
          <p:nvPr/>
        </p:nvSpPr>
        <p:spPr>
          <a:xfrm>
            <a:off x="-13941" y="5214319"/>
            <a:ext cx="9171881" cy="1619224"/>
          </a:xfrm>
          <a:prstGeom prst="rect">
            <a:avLst/>
          </a:prstGeom>
          <a:blipFill rotWithShape="1">
            <a:blip r:embed="rId7">
              <a:alphaModFix amt="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4" name="Google Shape;44;p4"/>
          <p:cNvSpPr/>
          <p:nvPr/>
        </p:nvSpPr>
        <p:spPr>
          <a:xfrm>
            <a:off x="1563313" y="766762"/>
            <a:ext cx="1906740" cy="1905012"/>
          </a:xfrm>
          <a:custGeom>
            <a:rect b="b" l="l" r="r" t="t"/>
            <a:pathLst>
              <a:path extrusionOk="0" h="21600" w="2160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0F56DE"/>
          </a:solidFill>
          <a:ln>
            <a:noFill/>
          </a:ln>
          <a:effectLst>
            <a:outerShdw blurRad="317500" rotWithShape="0" dir="5400000" dist="72138">
              <a:srgbClr val="000000">
                <a:alpha val="3294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5" name="Google Shape;45;p4"/>
          <p:cNvPicPr preferRelativeResize="0"/>
          <p:nvPr/>
        </p:nvPicPr>
        <p:blipFill rotWithShape="1">
          <a:blip r:embed="rId8">
            <a:alphaModFix/>
          </a:blip>
          <a:srcRect b="20920" l="9831" r="10689" t="401"/>
          <a:stretch/>
        </p:blipFill>
        <p:spPr>
          <a:xfrm>
            <a:off x="1563275" y="765850"/>
            <a:ext cx="1906800" cy="1906800"/>
          </a:xfrm>
          <a:prstGeom prst="diamond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AEAEA"/>
        </a:solid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Google Shape;225;p22"/>
          <p:cNvPicPr preferRelativeResize="0"/>
          <p:nvPr/>
        </p:nvPicPr>
        <p:blipFill rotWithShape="1">
          <a:blip r:embed="rId3">
            <a:alphaModFix/>
          </a:blip>
          <a:srcRect b="0" l="51960" r="0" t="0"/>
          <a:stretch/>
        </p:blipFill>
        <p:spPr>
          <a:xfrm>
            <a:off x="0" y="-76200"/>
            <a:ext cx="1210425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22"/>
          <p:cNvSpPr/>
          <p:nvPr/>
        </p:nvSpPr>
        <p:spPr>
          <a:xfrm rot="-2700000">
            <a:off x="8486946" y="-603329"/>
            <a:ext cx="901561" cy="1587172"/>
          </a:xfrm>
          <a:prstGeom prst="rect">
            <a:avLst/>
          </a:prstGeom>
          <a:solidFill>
            <a:srgbClr val="EAEAEA"/>
          </a:solidFill>
          <a:ln>
            <a:noFill/>
          </a:ln>
          <a:effectLst>
            <a:outerShdw blurRad="1270000" rotWithShape="0" dir="7871473" dist="405339">
              <a:srgbClr val="000000">
                <a:alpha val="298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27" name="Google Shape;227;p22"/>
          <p:cNvSpPr/>
          <p:nvPr/>
        </p:nvSpPr>
        <p:spPr>
          <a:xfrm rot="-2700000">
            <a:off x="-465226" y="3898098"/>
            <a:ext cx="1283399" cy="2066166"/>
          </a:xfrm>
          <a:prstGeom prst="rect">
            <a:avLst/>
          </a:prstGeom>
          <a:solidFill>
            <a:srgbClr val="0F56DE"/>
          </a:solidFill>
          <a:ln>
            <a:noFill/>
          </a:ln>
          <a:effectLst>
            <a:outerShdw blurRad="1270000" rotWithShape="0" dir="18473874" dist="405339">
              <a:srgbClr val="000000">
                <a:alpha val="6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28" name="Google Shape;228;p22"/>
          <p:cNvSpPr txBox="1"/>
          <p:nvPr/>
        </p:nvSpPr>
        <p:spPr>
          <a:xfrm>
            <a:off x="1742925" y="1559749"/>
            <a:ext cx="5866800" cy="26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0">
            <a:noAutofit/>
          </a:bodyPr>
          <a:lstStyle/>
          <a:p>
            <a:pPr indent="-171450" lvl="0" marL="177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F4DD9"/>
              </a:buClr>
              <a:buSzPts val="1100"/>
              <a:buFont typeface="Helvetica Neue"/>
              <a:buChar char="●"/>
            </a:pPr>
            <a:r>
              <a:rPr b="1" lang="pt-BR" sz="1500">
                <a:solidFill>
                  <a:srgbClr val="0F56D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Autoregressive</a:t>
            </a:r>
            <a:r>
              <a:rPr lang="pt-BR" sz="1500">
                <a:solidFill>
                  <a:srgbClr val="0B072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A model that uses the dependent relationship between an observation and some number of lagged observations.</a:t>
            </a:r>
            <a:endParaRPr sz="1500">
              <a:solidFill>
                <a:srgbClr val="0B072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177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0B072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171450" lvl="0" marL="177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F4DD9"/>
              </a:buClr>
              <a:buSzPts val="1100"/>
              <a:buFont typeface="Helvetica Neue"/>
              <a:buChar char="●"/>
            </a:pPr>
            <a:r>
              <a:rPr b="1" lang="pt-BR" sz="1500">
                <a:solidFill>
                  <a:srgbClr val="0F56D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Integrated</a:t>
            </a:r>
            <a:r>
              <a:rPr lang="pt-BR" sz="1500">
                <a:solidFill>
                  <a:srgbClr val="0F56D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pt-BR" sz="1500">
                <a:solidFill>
                  <a:srgbClr val="0B072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use of differencing of raw observations in order to make the time series stationary.</a:t>
            </a:r>
            <a:endParaRPr sz="1500">
              <a:solidFill>
                <a:srgbClr val="0B072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177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0B072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171450" lvl="0" marL="177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F4DD9"/>
              </a:buClr>
              <a:buSzPts val="1100"/>
              <a:buFont typeface="Helvetica Neue"/>
              <a:buChar char="●"/>
            </a:pPr>
            <a:r>
              <a:rPr b="1" lang="pt-BR" sz="1500">
                <a:solidFill>
                  <a:srgbClr val="0F56D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Moving Average</a:t>
            </a:r>
            <a:r>
              <a:rPr lang="pt-BR" sz="1500">
                <a:solidFill>
                  <a:srgbClr val="0F56D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pt-BR" sz="1500">
                <a:solidFill>
                  <a:srgbClr val="0B072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 model that uses the dependency between an observation and a residual error from a moving average model applied to lagged observations.</a:t>
            </a:r>
            <a:endParaRPr sz="1500">
              <a:solidFill>
                <a:srgbClr val="0B072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29" name="Google Shape;229;p22"/>
          <p:cNvSpPr txBox="1"/>
          <p:nvPr/>
        </p:nvSpPr>
        <p:spPr>
          <a:xfrm>
            <a:off x="1722925" y="449825"/>
            <a:ext cx="6464400" cy="40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F56DE"/>
              </a:buClr>
              <a:buSzPts val="2400"/>
              <a:buFont typeface="Helvetica Neue"/>
              <a:buNone/>
            </a:pPr>
            <a:r>
              <a:rPr b="1" lang="pt-BR" sz="2400">
                <a:solidFill>
                  <a:srgbClr val="0052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</a:t>
            </a:r>
            <a:r>
              <a:rPr lang="pt-BR" sz="2400">
                <a:solidFill>
                  <a:srgbClr val="0052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uto </a:t>
            </a:r>
            <a:r>
              <a:rPr b="1" lang="pt-BR" sz="2400">
                <a:solidFill>
                  <a:srgbClr val="0052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</a:t>
            </a:r>
            <a:r>
              <a:rPr lang="pt-BR" sz="2400">
                <a:solidFill>
                  <a:srgbClr val="0052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egressive </a:t>
            </a:r>
            <a:r>
              <a:rPr b="1" lang="pt-BR" sz="2400">
                <a:solidFill>
                  <a:srgbClr val="0052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</a:t>
            </a:r>
            <a:r>
              <a:rPr lang="pt-BR" sz="2400">
                <a:solidFill>
                  <a:srgbClr val="0052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ntegrated </a:t>
            </a:r>
            <a:r>
              <a:rPr b="1" lang="pt-BR" sz="2400">
                <a:solidFill>
                  <a:srgbClr val="0052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</a:t>
            </a:r>
            <a:r>
              <a:rPr lang="pt-BR" sz="2400">
                <a:solidFill>
                  <a:srgbClr val="0052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oving </a:t>
            </a:r>
            <a:r>
              <a:rPr b="1" lang="pt-BR" sz="2400">
                <a:solidFill>
                  <a:srgbClr val="0052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</a:t>
            </a:r>
            <a:r>
              <a:rPr lang="pt-BR" sz="2400">
                <a:solidFill>
                  <a:srgbClr val="0052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verage</a:t>
            </a:r>
            <a:endParaRPr b="1" sz="2400">
              <a:solidFill>
                <a:srgbClr val="0052FF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AEAEA"/>
        </a:solidFill>
      </p:bgPr>
    </p:bg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23"/>
          <p:cNvPicPr preferRelativeResize="0"/>
          <p:nvPr/>
        </p:nvPicPr>
        <p:blipFill rotWithShape="1">
          <a:blip r:embed="rId3">
            <a:alphaModFix/>
          </a:blip>
          <a:srcRect b="0" l="51960" r="0" t="0"/>
          <a:stretch/>
        </p:blipFill>
        <p:spPr>
          <a:xfrm>
            <a:off x="0" y="-76200"/>
            <a:ext cx="1210425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23"/>
          <p:cNvSpPr/>
          <p:nvPr/>
        </p:nvSpPr>
        <p:spPr>
          <a:xfrm rot="-2700000">
            <a:off x="8486946" y="-603329"/>
            <a:ext cx="901561" cy="1587172"/>
          </a:xfrm>
          <a:prstGeom prst="rect">
            <a:avLst/>
          </a:prstGeom>
          <a:solidFill>
            <a:srgbClr val="EAEAEA"/>
          </a:solidFill>
          <a:ln>
            <a:noFill/>
          </a:ln>
          <a:effectLst>
            <a:outerShdw blurRad="1270000" rotWithShape="0" dir="7871473" dist="405339">
              <a:srgbClr val="000000">
                <a:alpha val="298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36" name="Google Shape;236;p23"/>
          <p:cNvSpPr/>
          <p:nvPr/>
        </p:nvSpPr>
        <p:spPr>
          <a:xfrm rot="-2700000">
            <a:off x="-465226" y="3898098"/>
            <a:ext cx="1283399" cy="2066166"/>
          </a:xfrm>
          <a:prstGeom prst="rect">
            <a:avLst/>
          </a:prstGeom>
          <a:solidFill>
            <a:srgbClr val="0F56DE"/>
          </a:solidFill>
          <a:ln>
            <a:noFill/>
          </a:ln>
          <a:effectLst>
            <a:outerShdw blurRad="1270000" rotWithShape="0" dir="18473874" dist="405339">
              <a:srgbClr val="000000">
                <a:alpha val="6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37" name="Google Shape;237;p23"/>
          <p:cNvSpPr txBox="1"/>
          <p:nvPr/>
        </p:nvSpPr>
        <p:spPr>
          <a:xfrm>
            <a:off x="1742937" y="1620122"/>
            <a:ext cx="5866800" cy="21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0">
            <a:noAutofit/>
          </a:bodyPr>
          <a:lstStyle/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0B072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500">
                <a:solidFill>
                  <a:srgbClr val="0B072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ARIMA</a:t>
            </a:r>
            <a:r>
              <a:rPr lang="pt-BR" sz="1500">
                <a:solidFill>
                  <a:srgbClr val="0B072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</a:t>
            </a:r>
            <a:r>
              <a:rPr i="1" lang="pt-BR" sz="1500">
                <a:solidFill>
                  <a:srgbClr val="0B072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</a:t>
            </a:r>
            <a:r>
              <a:rPr lang="pt-BR" sz="1500">
                <a:solidFill>
                  <a:srgbClr val="0B072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i="1" lang="pt-BR" sz="1500">
                <a:solidFill>
                  <a:srgbClr val="0B072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</a:t>
            </a:r>
            <a:r>
              <a:rPr lang="pt-BR" sz="1500">
                <a:solidFill>
                  <a:srgbClr val="0B072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i="1" lang="pt-BR" sz="1500">
                <a:solidFill>
                  <a:srgbClr val="0B072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q</a:t>
            </a:r>
            <a:r>
              <a:rPr lang="pt-BR" sz="1500">
                <a:solidFill>
                  <a:srgbClr val="0B072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  <a:endParaRPr sz="1500">
              <a:solidFill>
                <a:srgbClr val="0B072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0B072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38" name="Google Shape;238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47425" y="2473431"/>
            <a:ext cx="5210175" cy="48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06926" y="3229434"/>
            <a:ext cx="2688583" cy="1759800"/>
          </a:xfrm>
          <a:prstGeom prst="rect">
            <a:avLst/>
          </a:prstGeom>
          <a:noFill/>
          <a:ln cap="flat" cmpd="sng" w="19050">
            <a:solidFill>
              <a:srgbClr val="0F56DE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40" name="Google Shape;240;p23"/>
          <p:cNvSpPr txBox="1"/>
          <p:nvPr/>
        </p:nvSpPr>
        <p:spPr>
          <a:xfrm>
            <a:off x="1722925" y="449825"/>
            <a:ext cx="6464400" cy="40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F56DE"/>
              </a:buClr>
              <a:buSzPts val="2400"/>
              <a:buFont typeface="Helvetica Neue"/>
              <a:buNone/>
            </a:pPr>
            <a:r>
              <a:rPr b="1" lang="pt-BR" sz="2400">
                <a:solidFill>
                  <a:srgbClr val="0052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</a:t>
            </a:r>
            <a:r>
              <a:rPr lang="pt-BR" sz="2400">
                <a:solidFill>
                  <a:srgbClr val="0052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uto </a:t>
            </a:r>
            <a:r>
              <a:rPr b="1" lang="pt-BR" sz="2400">
                <a:solidFill>
                  <a:srgbClr val="0052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</a:t>
            </a:r>
            <a:r>
              <a:rPr lang="pt-BR" sz="2400">
                <a:solidFill>
                  <a:srgbClr val="0052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egressive </a:t>
            </a:r>
            <a:r>
              <a:rPr b="1" lang="pt-BR" sz="2400">
                <a:solidFill>
                  <a:srgbClr val="0052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</a:t>
            </a:r>
            <a:r>
              <a:rPr lang="pt-BR" sz="2400">
                <a:solidFill>
                  <a:srgbClr val="0052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ntegrated </a:t>
            </a:r>
            <a:r>
              <a:rPr b="1" lang="pt-BR" sz="2400">
                <a:solidFill>
                  <a:srgbClr val="0052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</a:t>
            </a:r>
            <a:r>
              <a:rPr lang="pt-BR" sz="2400">
                <a:solidFill>
                  <a:srgbClr val="0052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oving </a:t>
            </a:r>
            <a:r>
              <a:rPr b="1" lang="pt-BR" sz="2400">
                <a:solidFill>
                  <a:srgbClr val="0052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</a:t>
            </a:r>
            <a:r>
              <a:rPr lang="pt-BR" sz="2400">
                <a:solidFill>
                  <a:srgbClr val="0052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verage</a:t>
            </a:r>
            <a:endParaRPr b="1" sz="2400">
              <a:solidFill>
                <a:srgbClr val="0052FF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AEAEA"/>
        </a:solidFill>
      </p:bgPr>
    </p:bg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p24"/>
          <p:cNvPicPr preferRelativeResize="0"/>
          <p:nvPr/>
        </p:nvPicPr>
        <p:blipFill rotWithShape="1">
          <a:blip r:embed="rId3">
            <a:alphaModFix/>
          </a:blip>
          <a:srcRect b="0" l="51960" r="0" t="0"/>
          <a:stretch/>
        </p:blipFill>
        <p:spPr>
          <a:xfrm>
            <a:off x="0" y="-76200"/>
            <a:ext cx="1210425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24"/>
          <p:cNvSpPr/>
          <p:nvPr/>
        </p:nvSpPr>
        <p:spPr>
          <a:xfrm rot="-2700000">
            <a:off x="8486946" y="-603329"/>
            <a:ext cx="901561" cy="1587172"/>
          </a:xfrm>
          <a:prstGeom prst="rect">
            <a:avLst/>
          </a:prstGeom>
          <a:solidFill>
            <a:srgbClr val="EAEAEA"/>
          </a:solidFill>
          <a:ln>
            <a:noFill/>
          </a:ln>
          <a:effectLst>
            <a:outerShdw blurRad="1270000" rotWithShape="0" dir="7871473" dist="405339">
              <a:srgbClr val="000000">
                <a:alpha val="298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47" name="Google Shape;247;p24"/>
          <p:cNvSpPr/>
          <p:nvPr/>
        </p:nvSpPr>
        <p:spPr>
          <a:xfrm rot="-2700000">
            <a:off x="-465226" y="3898098"/>
            <a:ext cx="1283399" cy="2066166"/>
          </a:xfrm>
          <a:prstGeom prst="rect">
            <a:avLst/>
          </a:prstGeom>
          <a:solidFill>
            <a:srgbClr val="0F56DE"/>
          </a:solidFill>
          <a:ln>
            <a:noFill/>
          </a:ln>
          <a:effectLst>
            <a:outerShdw blurRad="1270000" rotWithShape="0" dir="18473874" dist="405339">
              <a:srgbClr val="000000">
                <a:alpha val="6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48" name="Google Shape;248;p24"/>
          <p:cNvSpPr txBox="1"/>
          <p:nvPr/>
        </p:nvSpPr>
        <p:spPr>
          <a:xfrm>
            <a:off x="1742937" y="1620122"/>
            <a:ext cx="5866800" cy="21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0">
            <a:noAutofit/>
          </a:bodyPr>
          <a:lstStyle/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0B072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500">
                <a:solidFill>
                  <a:srgbClr val="0B072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ARIMA</a:t>
            </a:r>
            <a:r>
              <a:rPr lang="pt-BR" sz="1500">
                <a:solidFill>
                  <a:srgbClr val="0B072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</a:t>
            </a:r>
            <a:r>
              <a:rPr i="1" lang="pt-BR" sz="1500">
                <a:solidFill>
                  <a:srgbClr val="0B072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</a:t>
            </a:r>
            <a:r>
              <a:rPr lang="pt-BR" sz="1500">
                <a:solidFill>
                  <a:srgbClr val="0B072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i="1" lang="pt-BR" sz="1500">
                <a:solidFill>
                  <a:srgbClr val="0B072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</a:t>
            </a:r>
            <a:r>
              <a:rPr lang="pt-BR" sz="1500">
                <a:solidFill>
                  <a:srgbClr val="0B072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i="1" lang="pt-BR" sz="1500">
                <a:solidFill>
                  <a:srgbClr val="0B072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q</a:t>
            </a:r>
            <a:r>
              <a:rPr lang="pt-BR" sz="1500">
                <a:solidFill>
                  <a:srgbClr val="0B072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  <a:endParaRPr sz="1500">
              <a:solidFill>
                <a:srgbClr val="0B072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0B072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49" name="Google Shape;249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47425" y="2473431"/>
            <a:ext cx="5210175" cy="485775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24"/>
          <p:cNvSpPr/>
          <p:nvPr/>
        </p:nvSpPr>
        <p:spPr>
          <a:xfrm>
            <a:off x="2689875" y="2573381"/>
            <a:ext cx="2103600" cy="315900"/>
          </a:xfrm>
          <a:prstGeom prst="rect">
            <a:avLst/>
          </a:prstGeom>
          <a:noFill/>
          <a:ln cap="flat" cmpd="sng" w="38100">
            <a:solidFill>
              <a:srgbClr val="0F56D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B0725"/>
              </a:solidFill>
            </a:endParaRPr>
          </a:p>
        </p:txBody>
      </p:sp>
      <p:sp>
        <p:nvSpPr>
          <p:cNvPr id="251" name="Google Shape;251;p24"/>
          <p:cNvSpPr/>
          <p:nvPr/>
        </p:nvSpPr>
        <p:spPr>
          <a:xfrm>
            <a:off x="2090175" y="3447600"/>
            <a:ext cx="1842300" cy="485700"/>
          </a:xfrm>
          <a:prstGeom prst="roundRect">
            <a:avLst>
              <a:gd fmla="val 2842" name="adj"/>
            </a:avLst>
          </a:prstGeom>
          <a:solidFill>
            <a:srgbClr val="0B0725"/>
          </a:solidFill>
          <a:ln>
            <a:noFill/>
          </a:ln>
          <a:effectLst>
            <a:outerShdw blurRad="1270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rPr lang="pt-BR" sz="15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AutoRegressive</a:t>
            </a:r>
            <a:endParaRPr sz="15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252" name="Google Shape;252;p24"/>
          <p:cNvCxnSpPr>
            <a:stCxn id="250" idx="2"/>
            <a:endCxn id="251" idx="0"/>
          </p:cNvCxnSpPr>
          <p:nvPr/>
        </p:nvCxnSpPr>
        <p:spPr>
          <a:xfrm rot="5400000">
            <a:off x="3097425" y="2803331"/>
            <a:ext cx="558300" cy="730200"/>
          </a:xfrm>
          <a:prstGeom prst="curvedConnector3">
            <a:avLst>
              <a:gd fmla="val 50002" name="adj1"/>
            </a:avLst>
          </a:prstGeom>
          <a:noFill/>
          <a:ln cap="flat" cmpd="sng" w="38100">
            <a:solidFill>
              <a:srgbClr val="0F56DE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3" name="Google Shape;253;p24"/>
          <p:cNvSpPr/>
          <p:nvPr/>
        </p:nvSpPr>
        <p:spPr>
          <a:xfrm>
            <a:off x="4986800" y="2573356"/>
            <a:ext cx="2147100" cy="315900"/>
          </a:xfrm>
          <a:prstGeom prst="rect">
            <a:avLst/>
          </a:prstGeom>
          <a:noFill/>
          <a:ln cap="flat" cmpd="sng" w="38100">
            <a:solidFill>
              <a:srgbClr val="0F56D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B0725"/>
              </a:solidFill>
            </a:endParaRPr>
          </a:p>
        </p:txBody>
      </p:sp>
      <p:sp>
        <p:nvSpPr>
          <p:cNvPr id="254" name="Google Shape;254;p24"/>
          <p:cNvSpPr/>
          <p:nvPr/>
        </p:nvSpPr>
        <p:spPr>
          <a:xfrm>
            <a:off x="6821988" y="3447600"/>
            <a:ext cx="1759800" cy="485700"/>
          </a:xfrm>
          <a:prstGeom prst="roundRect">
            <a:avLst>
              <a:gd fmla="val 2842" name="adj"/>
            </a:avLst>
          </a:prstGeom>
          <a:solidFill>
            <a:srgbClr val="0B0725"/>
          </a:solidFill>
          <a:ln>
            <a:noFill/>
          </a:ln>
          <a:effectLst>
            <a:outerShdw blurRad="1270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rPr lang="pt-BR" sz="15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Moving Average</a:t>
            </a:r>
            <a:endParaRPr sz="15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255" name="Google Shape;255;p24"/>
          <p:cNvCxnSpPr>
            <a:stCxn id="253" idx="2"/>
            <a:endCxn id="254" idx="0"/>
          </p:cNvCxnSpPr>
          <p:nvPr/>
        </p:nvCxnSpPr>
        <p:spPr>
          <a:xfrm flipH="1" rot="-5400000">
            <a:off x="6602000" y="2347606"/>
            <a:ext cx="558300" cy="1641600"/>
          </a:xfrm>
          <a:prstGeom prst="curvedConnector3">
            <a:avLst>
              <a:gd fmla="val 50004" name="adj1"/>
            </a:avLst>
          </a:prstGeom>
          <a:noFill/>
          <a:ln cap="flat" cmpd="sng" w="38100">
            <a:solidFill>
              <a:srgbClr val="0F56DE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6" name="Google Shape;256;p24"/>
          <p:cNvSpPr txBox="1"/>
          <p:nvPr/>
        </p:nvSpPr>
        <p:spPr>
          <a:xfrm>
            <a:off x="1722925" y="449825"/>
            <a:ext cx="6464400" cy="40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F56DE"/>
              </a:buClr>
              <a:buSzPts val="2400"/>
              <a:buFont typeface="Helvetica Neue"/>
              <a:buNone/>
            </a:pPr>
            <a:r>
              <a:rPr b="1" lang="pt-BR" sz="2400">
                <a:solidFill>
                  <a:srgbClr val="0052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</a:t>
            </a:r>
            <a:r>
              <a:rPr lang="pt-BR" sz="2400">
                <a:solidFill>
                  <a:srgbClr val="0052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uto </a:t>
            </a:r>
            <a:r>
              <a:rPr b="1" lang="pt-BR" sz="2400">
                <a:solidFill>
                  <a:srgbClr val="0052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</a:t>
            </a:r>
            <a:r>
              <a:rPr lang="pt-BR" sz="2400">
                <a:solidFill>
                  <a:srgbClr val="0052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egressive </a:t>
            </a:r>
            <a:r>
              <a:rPr b="1" lang="pt-BR" sz="2400">
                <a:solidFill>
                  <a:srgbClr val="0052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</a:t>
            </a:r>
            <a:r>
              <a:rPr lang="pt-BR" sz="2400">
                <a:solidFill>
                  <a:srgbClr val="0052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ntegrated </a:t>
            </a:r>
            <a:r>
              <a:rPr b="1" lang="pt-BR" sz="2400">
                <a:solidFill>
                  <a:srgbClr val="0052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</a:t>
            </a:r>
            <a:r>
              <a:rPr lang="pt-BR" sz="2400">
                <a:solidFill>
                  <a:srgbClr val="0052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oving </a:t>
            </a:r>
            <a:r>
              <a:rPr b="1" lang="pt-BR" sz="2400">
                <a:solidFill>
                  <a:srgbClr val="0052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</a:t>
            </a:r>
            <a:r>
              <a:rPr lang="pt-BR" sz="2400">
                <a:solidFill>
                  <a:srgbClr val="0052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verage</a:t>
            </a:r>
            <a:endParaRPr b="1" sz="2400">
              <a:solidFill>
                <a:srgbClr val="0052FF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AEAEA"/>
        </a:solidFill>
      </p:bgPr>
    </p:bg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Google Shape;261;p25"/>
          <p:cNvPicPr preferRelativeResize="0"/>
          <p:nvPr/>
        </p:nvPicPr>
        <p:blipFill rotWithShape="1">
          <a:blip r:embed="rId3">
            <a:alphaModFix/>
          </a:blip>
          <a:srcRect b="0" l="51960" r="0" t="0"/>
          <a:stretch/>
        </p:blipFill>
        <p:spPr>
          <a:xfrm>
            <a:off x="0" y="-76200"/>
            <a:ext cx="1210425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25"/>
          <p:cNvSpPr/>
          <p:nvPr/>
        </p:nvSpPr>
        <p:spPr>
          <a:xfrm rot="-2700000">
            <a:off x="8486946" y="-603329"/>
            <a:ext cx="901561" cy="1587172"/>
          </a:xfrm>
          <a:prstGeom prst="rect">
            <a:avLst/>
          </a:prstGeom>
          <a:solidFill>
            <a:srgbClr val="EAEAEA"/>
          </a:solidFill>
          <a:ln>
            <a:noFill/>
          </a:ln>
          <a:effectLst>
            <a:outerShdw blurRad="1270000" rotWithShape="0" dir="7871473" dist="405339">
              <a:srgbClr val="000000">
                <a:alpha val="298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63" name="Google Shape;263;p25"/>
          <p:cNvSpPr/>
          <p:nvPr/>
        </p:nvSpPr>
        <p:spPr>
          <a:xfrm rot="-2700000">
            <a:off x="-465226" y="3898098"/>
            <a:ext cx="1283399" cy="2066166"/>
          </a:xfrm>
          <a:prstGeom prst="rect">
            <a:avLst/>
          </a:prstGeom>
          <a:solidFill>
            <a:srgbClr val="0F56DE"/>
          </a:solidFill>
          <a:ln>
            <a:noFill/>
          </a:ln>
          <a:effectLst>
            <a:outerShdw blurRad="1270000" rotWithShape="0" dir="18473874" dist="405339">
              <a:srgbClr val="000000">
                <a:alpha val="6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64" name="Google Shape;264;p25"/>
          <p:cNvSpPr txBox="1"/>
          <p:nvPr/>
        </p:nvSpPr>
        <p:spPr>
          <a:xfrm>
            <a:off x="1722925" y="449825"/>
            <a:ext cx="6464400" cy="40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F56DE"/>
              </a:buClr>
              <a:buSzPts val="2400"/>
              <a:buFont typeface="Helvetica Neue"/>
              <a:buNone/>
            </a:pPr>
            <a:r>
              <a:rPr b="1" lang="pt-BR" sz="2400">
                <a:solidFill>
                  <a:srgbClr val="0052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</a:t>
            </a:r>
            <a:r>
              <a:rPr lang="pt-BR" sz="2400">
                <a:solidFill>
                  <a:srgbClr val="0052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uto </a:t>
            </a:r>
            <a:r>
              <a:rPr b="1" lang="pt-BR" sz="2400">
                <a:solidFill>
                  <a:srgbClr val="0052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</a:t>
            </a:r>
            <a:r>
              <a:rPr lang="pt-BR" sz="2400">
                <a:solidFill>
                  <a:srgbClr val="0052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egressive </a:t>
            </a:r>
            <a:r>
              <a:rPr b="1" lang="pt-BR" sz="2400">
                <a:solidFill>
                  <a:srgbClr val="0052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</a:t>
            </a:r>
            <a:r>
              <a:rPr lang="pt-BR" sz="2400">
                <a:solidFill>
                  <a:srgbClr val="0052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ntegrated </a:t>
            </a:r>
            <a:r>
              <a:rPr b="1" lang="pt-BR" sz="2400">
                <a:solidFill>
                  <a:srgbClr val="0052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</a:t>
            </a:r>
            <a:r>
              <a:rPr lang="pt-BR" sz="2400">
                <a:solidFill>
                  <a:srgbClr val="0052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oving </a:t>
            </a:r>
            <a:r>
              <a:rPr b="1" lang="pt-BR" sz="2400">
                <a:solidFill>
                  <a:srgbClr val="0052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</a:t>
            </a:r>
            <a:r>
              <a:rPr lang="pt-BR" sz="2400">
                <a:solidFill>
                  <a:srgbClr val="0052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verage</a:t>
            </a:r>
            <a:endParaRPr b="1" sz="2400">
              <a:solidFill>
                <a:srgbClr val="0052FF"/>
              </a:solidFill>
            </a:endParaRPr>
          </a:p>
        </p:txBody>
      </p:sp>
      <p:sp>
        <p:nvSpPr>
          <p:cNvPr id="265" name="Google Shape;265;p25"/>
          <p:cNvSpPr txBox="1"/>
          <p:nvPr/>
        </p:nvSpPr>
        <p:spPr>
          <a:xfrm>
            <a:off x="1742937" y="1620122"/>
            <a:ext cx="5866800" cy="21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0">
            <a:noAutofit/>
          </a:bodyPr>
          <a:lstStyle/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0B072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500">
                <a:solidFill>
                  <a:srgbClr val="0B072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ARIMA</a:t>
            </a:r>
            <a:r>
              <a:rPr lang="pt-BR" sz="1500">
                <a:solidFill>
                  <a:srgbClr val="0B072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</a:t>
            </a:r>
            <a:r>
              <a:rPr i="1" lang="pt-BR" sz="1500">
                <a:solidFill>
                  <a:srgbClr val="0B072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</a:t>
            </a:r>
            <a:r>
              <a:rPr lang="pt-BR" sz="1500">
                <a:solidFill>
                  <a:srgbClr val="0B072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i="1" lang="pt-BR" sz="1500">
                <a:solidFill>
                  <a:srgbClr val="0B072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</a:t>
            </a:r>
            <a:r>
              <a:rPr lang="pt-BR" sz="1500">
                <a:solidFill>
                  <a:srgbClr val="0B072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i="1" lang="pt-BR" sz="1500">
                <a:solidFill>
                  <a:srgbClr val="0B072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q</a:t>
            </a:r>
            <a:r>
              <a:rPr lang="pt-BR" sz="1500">
                <a:solidFill>
                  <a:srgbClr val="0B072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  <a:endParaRPr sz="1500">
              <a:solidFill>
                <a:srgbClr val="0B072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0B072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66" name="Google Shape;266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47425" y="2473431"/>
            <a:ext cx="5210175" cy="485775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25"/>
          <p:cNvSpPr/>
          <p:nvPr/>
        </p:nvSpPr>
        <p:spPr>
          <a:xfrm>
            <a:off x="2379425" y="2093975"/>
            <a:ext cx="708900" cy="225000"/>
          </a:xfrm>
          <a:prstGeom prst="rect">
            <a:avLst/>
          </a:prstGeom>
          <a:noFill/>
          <a:ln cap="flat" cmpd="sng" w="38100">
            <a:solidFill>
              <a:srgbClr val="0F56D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B0725"/>
              </a:solidFill>
            </a:endParaRPr>
          </a:p>
        </p:txBody>
      </p:sp>
      <p:sp>
        <p:nvSpPr>
          <p:cNvPr id="268" name="Google Shape;268;p25"/>
          <p:cNvSpPr/>
          <p:nvPr/>
        </p:nvSpPr>
        <p:spPr>
          <a:xfrm>
            <a:off x="1576075" y="3545825"/>
            <a:ext cx="4092600" cy="1139100"/>
          </a:xfrm>
          <a:prstGeom prst="roundRect">
            <a:avLst>
              <a:gd fmla="val 2842" name="adj"/>
            </a:avLst>
          </a:prstGeom>
          <a:solidFill>
            <a:srgbClr val="0B0725"/>
          </a:solidFill>
          <a:ln>
            <a:noFill/>
          </a:ln>
          <a:effectLst>
            <a:outerShdw blurRad="1270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b" bIns="0" lIns="0" spcFirstLastPara="1" rIns="0" wrap="square" tIns="0">
            <a:no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5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 = </a:t>
            </a:r>
            <a:r>
              <a:rPr b="1" lang="pt-BR" sz="15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order</a:t>
            </a:r>
            <a:r>
              <a:rPr lang="pt-BR" sz="15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of the </a:t>
            </a:r>
            <a:r>
              <a:rPr b="1" lang="pt-BR" sz="15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autoregressive</a:t>
            </a:r>
            <a:r>
              <a:rPr lang="pt-BR" sz="15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part;</a:t>
            </a:r>
            <a:endParaRPr sz="15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5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 = </a:t>
            </a:r>
            <a:r>
              <a:rPr b="1" lang="pt-BR" sz="15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degree of differencing</a:t>
            </a:r>
            <a:r>
              <a:rPr lang="pt-BR" sz="15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involved;</a:t>
            </a:r>
            <a:endParaRPr sz="15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5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q = </a:t>
            </a:r>
            <a:r>
              <a:rPr b="1" lang="pt-BR" sz="15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order</a:t>
            </a:r>
            <a:r>
              <a:rPr lang="pt-BR" sz="15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of the </a:t>
            </a:r>
            <a:r>
              <a:rPr b="1" lang="pt-BR" sz="15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moving average</a:t>
            </a:r>
            <a:r>
              <a:rPr lang="pt-BR" sz="15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part.</a:t>
            </a:r>
            <a:endParaRPr sz="15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sz="15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269" name="Google Shape;269;p25"/>
          <p:cNvCxnSpPr>
            <a:stCxn id="267" idx="2"/>
            <a:endCxn id="268" idx="0"/>
          </p:cNvCxnSpPr>
          <p:nvPr/>
        </p:nvCxnSpPr>
        <p:spPr>
          <a:xfrm flipH="1" rot="-5400000">
            <a:off x="2564675" y="2488175"/>
            <a:ext cx="1227000" cy="888600"/>
          </a:xfrm>
          <a:prstGeom prst="curvedConnector3">
            <a:avLst>
              <a:gd fmla="val 49994" name="adj1"/>
            </a:avLst>
          </a:prstGeom>
          <a:noFill/>
          <a:ln cap="flat" cmpd="sng" w="38100">
            <a:solidFill>
              <a:srgbClr val="0F56DE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AEAEA"/>
        </a:solidFill>
      </p:bgPr>
    </p:bg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26"/>
          <p:cNvPicPr preferRelativeResize="0"/>
          <p:nvPr/>
        </p:nvPicPr>
        <p:blipFill rotWithShape="1">
          <a:blip r:embed="rId3">
            <a:alphaModFix/>
          </a:blip>
          <a:srcRect b="0" l="51960" r="0" t="0"/>
          <a:stretch/>
        </p:blipFill>
        <p:spPr>
          <a:xfrm>
            <a:off x="0" y="-76200"/>
            <a:ext cx="1210425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6"/>
          <p:cNvSpPr/>
          <p:nvPr/>
        </p:nvSpPr>
        <p:spPr>
          <a:xfrm rot="-2700000">
            <a:off x="8486946" y="-603329"/>
            <a:ext cx="901561" cy="1587172"/>
          </a:xfrm>
          <a:prstGeom prst="rect">
            <a:avLst/>
          </a:prstGeom>
          <a:solidFill>
            <a:srgbClr val="EAEAEA"/>
          </a:solidFill>
          <a:ln>
            <a:noFill/>
          </a:ln>
          <a:effectLst>
            <a:outerShdw blurRad="1270000" rotWithShape="0" dir="7871473" dist="405339">
              <a:srgbClr val="000000">
                <a:alpha val="298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76" name="Google Shape;276;p26"/>
          <p:cNvSpPr/>
          <p:nvPr/>
        </p:nvSpPr>
        <p:spPr>
          <a:xfrm rot="-2700000">
            <a:off x="-465226" y="3898098"/>
            <a:ext cx="1283399" cy="2066166"/>
          </a:xfrm>
          <a:prstGeom prst="rect">
            <a:avLst/>
          </a:prstGeom>
          <a:solidFill>
            <a:srgbClr val="0F56DE"/>
          </a:solidFill>
          <a:ln>
            <a:noFill/>
          </a:ln>
          <a:effectLst>
            <a:outerShdw blurRad="1270000" rotWithShape="0" dir="18473874" dist="405339">
              <a:srgbClr val="000000">
                <a:alpha val="6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77" name="Google Shape;277;p26"/>
          <p:cNvSpPr txBox="1"/>
          <p:nvPr/>
        </p:nvSpPr>
        <p:spPr>
          <a:xfrm>
            <a:off x="1742937" y="1984453"/>
            <a:ext cx="5866800" cy="21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0">
            <a:noAutofit/>
          </a:bodyPr>
          <a:lstStyle/>
          <a:p>
            <a:pPr indent="-171450" lvl="0" marL="177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F4DD9"/>
              </a:buClr>
              <a:buSzPts val="1100"/>
              <a:buFont typeface="Helvetica Neue"/>
              <a:buChar char="⬥"/>
            </a:pPr>
            <a:r>
              <a:rPr lang="pt-BR" sz="1500">
                <a:solidFill>
                  <a:srgbClr val="0B072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Model Identification (</a:t>
            </a:r>
            <a:r>
              <a:rPr i="1" lang="pt-BR" sz="1500">
                <a:solidFill>
                  <a:srgbClr val="0B072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</a:t>
            </a:r>
            <a:r>
              <a:rPr lang="pt-BR" sz="1500">
                <a:solidFill>
                  <a:srgbClr val="0B072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i="1" lang="pt-BR" sz="1500">
                <a:solidFill>
                  <a:srgbClr val="0B072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</a:t>
            </a:r>
            <a:r>
              <a:rPr lang="pt-BR" sz="1500">
                <a:solidFill>
                  <a:srgbClr val="0B072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i="1" lang="pt-BR" sz="1500">
                <a:solidFill>
                  <a:srgbClr val="0B072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q</a:t>
            </a:r>
            <a:r>
              <a:rPr lang="pt-BR" sz="1500">
                <a:solidFill>
                  <a:srgbClr val="0B072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  <a:endParaRPr sz="1500">
              <a:solidFill>
                <a:srgbClr val="0B072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171450" lvl="0" marL="177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F4DD9"/>
              </a:buClr>
              <a:buSzPts val="1100"/>
              <a:buFont typeface="Helvetica Neue"/>
              <a:buChar char="⬥"/>
            </a:pPr>
            <a:r>
              <a:rPr lang="pt-BR" sz="1500">
                <a:solidFill>
                  <a:srgbClr val="0B072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Determine the </a:t>
            </a:r>
            <a:r>
              <a:rPr b="1" lang="pt-BR" sz="1500">
                <a:solidFill>
                  <a:srgbClr val="0B072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degree of differencing </a:t>
            </a:r>
            <a:r>
              <a:rPr lang="pt-BR" sz="1500">
                <a:solidFill>
                  <a:srgbClr val="0B072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</a:t>
            </a:r>
            <a:r>
              <a:rPr i="1" lang="pt-BR" sz="1500">
                <a:solidFill>
                  <a:srgbClr val="0B072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</a:t>
            </a:r>
            <a:r>
              <a:rPr lang="pt-BR" sz="1500">
                <a:solidFill>
                  <a:srgbClr val="0B072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  <a:endParaRPr sz="1500">
              <a:solidFill>
                <a:srgbClr val="0B072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0B072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78" name="Google Shape;278;p26"/>
          <p:cNvSpPr txBox="1"/>
          <p:nvPr/>
        </p:nvSpPr>
        <p:spPr>
          <a:xfrm>
            <a:off x="1722923" y="1255889"/>
            <a:ext cx="4866000" cy="40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56DE"/>
              </a:buClr>
              <a:buSzPts val="2400"/>
              <a:buFont typeface="Helvetica Neue"/>
              <a:buNone/>
            </a:pPr>
            <a:r>
              <a:rPr b="1" lang="pt-BR" sz="2400">
                <a:solidFill>
                  <a:srgbClr val="0F56D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Building the model</a:t>
            </a:r>
            <a:endParaRPr b="1" sz="500"/>
          </a:p>
        </p:txBody>
      </p:sp>
      <p:sp>
        <p:nvSpPr>
          <p:cNvPr id="279" name="Google Shape;279;p26"/>
          <p:cNvSpPr/>
          <p:nvPr/>
        </p:nvSpPr>
        <p:spPr>
          <a:xfrm>
            <a:off x="-6281" y="236902"/>
            <a:ext cx="1925700" cy="569100"/>
          </a:xfrm>
          <a:prstGeom prst="rect">
            <a:avLst/>
          </a:prstGeom>
          <a:solidFill>
            <a:srgbClr val="EAEAEA"/>
          </a:solidFill>
          <a:ln>
            <a:noFill/>
          </a:ln>
          <a:effectLst>
            <a:outerShdw blurRad="1270000" rotWithShape="0" dir="7871473" dist="405339">
              <a:srgbClr val="000000">
                <a:alpha val="298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80" name="Google Shape;280;p26"/>
          <p:cNvSpPr txBox="1"/>
          <p:nvPr/>
        </p:nvSpPr>
        <p:spPr>
          <a:xfrm>
            <a:off x="367811" y="412402"/>
            <a:ext cx="1373700" cy="21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0725"/>
              </a:buClr>
              <a:buSzPts val="1200"/>
              <a:buFont typeface="Helvetica Neue"/>
              <a:buNone/>
            </a:pPr>
            <a:r>
              <a:rPr b="1" lang="pt-BR" sz="1200">
                <a:solidFill>
                  <a:srgbClr val="0B072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ARIMA</a:t>
            </a:r>
            <a:endParaRPr sz="5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AEAEA"/>
        </a:solidFill>
      </p:bgPr>
    </p:bg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" name="Google Shape;285;p27"/>
          <p:cNvPicPr preferRelativeResize="0"/>
          <p:nvPr/>
        </p:nvPicPr>
        <p:blipFill rotWithShape="1">
          <a:blip r:embed="rId3">
            <a:alphaModFix/>
          </a:blip>
          <a:srcRect b="0" l="51960" r="0" t="0"/>
          <a:stretch/>
        </p:blipFill>
        <p:spPr>
          <a:xfrm>
            <a:off x="0" y="-76200"/>
            <a:ext cx="1210425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27"/>
          <p:cNvSpPr/>
          <p:nvPr/>
        </p:nvSpPr>
        <p:spPr>
          <a:xfrm rot="-2700000">
            <a:off x="8486946" y="-603329"/>
            <a:ext cx="901561" cy="1587172"/>
          </a:xfrm>
          <a:prstGeom prst="rect">
            <a:avLst/>
          </a:prstGeom>
          <a:solidFill>
            <a:srgbClr val="EAEAEA"/>
          </a:solidFill>
          <a:ln>
            <a:noFill/>
          </a:ln>
          <a:effectLst>
            <a:outerShdw blurRad="1270000" rotWithShape="0" dir="7871473" dist="405339">
              <a:srgbClr val="000000">
                <a:alpha val="298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87" name="Google Shape;287;p27"/>
          <p:cNvSpPr/>
          <p:nvPr/>
        </p:nvSpPr>
        <p:spPr>
          <a:xfrm rot="-2700000">
            <a:off x="-465226" y="3898098"/>
            <a:ext cx="1283399" cy="2066166"/>
          </a:xfrm>
          <a:prstGeom prst="rect">
            <a:avLst/>
          </a:prstGeom>
          <a:solidFill>
            <a:srgbClr val="0F56DE"/>
          </a:solidFill>
          <a:ln>
            <a:noFill/>
          </a:ln>
          <a:effectLst>
            <a:outerShdw blurRad="1270000" rotWithShape="0" dir="18473874" dist="405339">
              <a:srgbClr val="000000">
                <a:alpha val="6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88" name="Google Shape;288;p27"/>
          <p:cNvSpPr txBox="1"/>
          <p:nvPr/>
        </p:nvSpPr>
        <p:spPr>
          <a:xfrm>
            <a:off x="1742937" y="1984453"/>
            <a:ext cx="5866800" cy="21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0">
            <a:noAutofit/>
          </a:bodyPr>
          <a:lstStyle/>
          <a:p>
            <a:pPr indent="-171450" lvl="0" marL="177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F4DD9"/>
              </a:buClr>
              <a:buSzPts val="1100"/>
              <a:buFont typeface="Helvetica Neue"/>
              <a:buChar char="⬥"/>
            </a:pPr>
            <a:r>
              <a:rPr lang="pt-BR" sz="1500">
                <a:solidFill>
                  <a:srgbClr val="0B072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Model Identification (</a:t>
            </a:r>
            <a:r>
              <a:rPr i="1" lang="pt-BR" sz="1500">
                <a:solidFill>
                  <a:srgbClr val="0B072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</a:t>
            </a:r>
            <a:r>
              <a:rPr lang="pt-BR" sz="1500">
                <a:solidFill>
                  <a:srgbClr val="0B072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i="1" lang="pt-BR" sz="1500">
                <a:solidFill>
                  <a:srgbClr val="0B072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</a:t>
            </a:r>
            <a:r>
              <a:rPr lang="pt-BR" sz="1500">
                <a:solidFill>
                  <a:srgbClr val="0B072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i="1" lang="pt-BR" sz="1500">
                <a:solidFill>
                  <a:srgbClr val="0B072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q</a:t>
            </a:r>
            <a:r>
              <a:rPr lang="pt-BR" sz="1500">
                <a:solidFill>
                  <a:srgbClr val="0B072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  <a:endParaRPr sz="1500">
              <a:solidFill>
                <a:srgbClr val="0B072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171450" lvl="0" marL="177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F4DD9"/>
              </a:buClr>
              <a:buSzPts val="1100"/>
              <a:buFont typeface="Helvetica Neue"/>
              <a:buChar char="⬥"/>
            </a:pPr>
            <a:r>
              <a:rPr lang="pt-BR" sz="1500">
                <a:solidFill>
                  <a:srgbClr val="0B072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Determine the </a:t>
            </a:r>
            <a:r>
              <a:rPr b="1" lang="pt-BR" sz="1500">
                <a:solidFill>
                  <a:srgbClr val="0B072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degree of differencing </a:t>
            </a:r>
            <a:r>
              <a:rPr lang="pt-BR" sz="1500">
                <a:solidFill>
                  <a:srgbClr val="0B072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</a:t>
            </a:r>
            <a:r>
              <a:rPr i="1" lang="pt-BR" sz="1500">
                <a:solidFill>
                  <a:srgbClr val="0B072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</a:t>
            </a:r>
            <a:r>
              <a:rPr lang="pt-BR" sz="1500">
                <a:solidFill>
                  <a:srgbClr val="0B072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  <a:endParaRPr b="1" sz="1500">
              <a:solidFill>
                <a:srgbClr val="0B072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0B072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89" name="Google Shape;289;p27"/>
          <p:cNvSpPr txBox="1"/>
          <p:nvPr/>
        </p:nvSpPr>
        <p:spPr>
          <a:xfrm>
            <a:off x="1722923" y="1255889"/>
            <a:ext cx="4866000" cy="40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56DE"/>
              </a:buClr>
              <a:buSzPts val="2400"/>
              <a:buFont typeface="Helvetica Neue"/>
              <a:buNone/>
            </a:pPr>
            <a:r>
              <a:rPr b="1" lang="pt-BR" sz="2400">
                <a:solidFill>
                  <a:srgbClr val="0F56D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Building the model</a:t>
            </a:r>
            <a:endParaRPr b="1" sz="500"/>
          </a:p>
        </p:txBody>
      </p:sp>
      <p:sp>
        <p:nvSpPr>
          <p:cNvPr id="290" name="Google Shape;290;p27"/>
          <p:cNvSpPr/>
          <p:nvPr/>
        </p:nvSpPr>
        <p:spPr>
          <a:xfrm>
            <a:off x="-6281" y="236902"/>
            <a:ext cx="1925700" cy="569100"/>
          </a:xfrm>
          <a:prstGeom prst="rect">
            <a:avLst/>
          </a:prstGeom>
          <a:solidFill>
            <a:srgbClr val="EAEAEA"/>
          </a:solidFill>
          <a:ln>
            <a:noFill/>
          </a:ln>
          <a:effectLst>
            <a:outerShdw blurRad="1270000" rotWithShape="0" dir="7871473" dist="405339">
              <a:srgbClr val="000000">
                <a:alpha val="298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91" name="Google Shape;291;p27"/>
          <p:cNvSpPr txBox="1"/>
          <p:nvPr/>
        </p:nvSpPr>
        <p:spPr>
          <a:xfrm>
            <a:off x="367811" y="412402"/>
            <a:ext cx="1373700" cy="21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0725"/>
              </a:buClr>
              <a:buSzPts val="1200"/>
              <a:buFont typeface="Helvetica Neue"/>
              <a:buNone/>
            </a:pPr>
            <a:r>
              <a:rPr b="1" lang="pt-BR" sz="1200">
                <a:solidFill>
                  <a:srgbClr val="0B072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ARIMA</a:t>
            </a:r>
            <a:endParaRPr sz="500"/>
          </a:p>
        </p:txBody>
      </p:sp>
      <p:sp>
        <p:nvSpPr>
          <p:cNvPr id="292" name="Google Shape;292;p27"/>
          <p:cNvSpPr/>
          <p:nvPr/>
        </p:nvSpPr>
        <p:spPr>
          <a:xfrm>
            <a:off x="3157550" y="2236000"/>
            <a:ext cx="2076900" cy="285900"/>
          </a:xfrm>
          <a:prstGeom prst="rect">
            <a:avLst/>
          </a:prstGeom>
          <a:noFill/>
          <a:ln cap="flat" cmpd="sng" w="38100">
            <a:solidFill>
              <a:srgbClr val="0F56D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B0725"/>
              </a:solidFill>
            </a:endParaRPr>
          </a:p>
        </p:txBody>
      </p:sp>
      <p:sp>
        <p:nvSpPr>
          <p:cNvPr id="293" name="Google Shape;293;p27"/>
          <p:cNvSpPr/>
          <p:nvPr/>
        </p:nvSpPr>
        <p:spPr>
          <a:xfrm>
            <a:off x="4094575" y="3159400"/>
            <a:ext cx="4842300" cy="1404000"/>
          </a:xfrm>
          <a:prstGeom prst="roundRect">
            <a:avLst>
              <a:gd fmla="val 2842" name="adj"/>
            </a:avLst>
          </a:prstGeom>
          <a:solidFill>
            <a:srgbClr val="0B0725"/>
          </a:solidFill>
          <a:ln cap="flat" cmpd="sng" w="19050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1270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rPr lang="pt-BR"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Making the time series stationary</a:t>
            </a:r>
            <a:endParaRPr sz="12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1" sz="12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Char char="●"/>
            </a:pPr>
            <a:r>
              <a:rPr lang="pt-BR"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First Order Differencing</a:t>
            </a:r>
            <a:endParaRPr sz="12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Char char="●"/>
            </a:pPr>
            <a:r>
              <a:rPr lang="pt-BR"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Second Order differencing</a:t>
            </a:r>
            <a:endParaRPr sz="12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Char char="●"/>
            </a:pPr>
            <a:r>
              <a:rPr lang="pt-BR"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Seasonal differencing</a:t>
            </a:r>
            <a:endParaRPr sz="12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Char char="●"/>
            </a:pPr>
            <a:r>
              <a:rPr lang="pt-BR"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All the above</a:t>
            </a:r>
            <a:endParaRPr sz="12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294" name="Google Shape;294;p27"/>
          <p:cNvCxnSpPr>
            <a:stCxn id="292" idx="2"/>
            <a:endCxn id="293" idx="0"/>
          </p:cNvCxnSpPr>
          <p:nvPr/>
        </p:nvCxnSpPr>
        <p:spPr>
          <a:xfrm flipH="1" rot="-5400000">
            <a:off x="5037050" y="1680850"/>
            <a:ext cx="637500" cy="2319600"/>
          </a:xfrm>
          <a:prstGeom prst="curvedConnector3">
            <a:avLst>
              <a:gd fmla="val 50000" name="adj1"/>
            </a:avLst>
          </a:prstGeom>
          <a:noFill/>
          <a:ln cap="flat" cmpd="sng" w="38100">
            <a:solidFill>
              <a:srgbClr val="0F4DD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5" name="Google Shape;295;p27"/>
          <p:cNvSpPr txBox="1"/>
          <p:nvPr/>
        </p:nvSpPr>
        <p:spPr>
          <a:xfrm>
            <a:off x="1722925" y="4721575"/>
            <a:ext cx="5866800" cy="4047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0">
            <a:noAutofit/>
          </a:bodyPr>
          <a:lstStyle/>
          <a:p>
            <a:pPr indent="-171450" lvl="0" marL="1778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F4DD9"/>
              </a:buClr>
              <a:buSzPts val="1100"/>
              <a:buFont typeface="Helvetica Neue"/>
              <a:buChar char="⬥"/>
            </a:pPr>
            <a:r>
              <a:rPr b="1" lang="pt-BR" sz="1500">
                <a:solidFill>
                  <a:srgbClr val="0F56D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Tip:</a:t>
            </a:r>
            <a:r>
              <a:rPr lang="pt-BR" sz="1500">
                <a:solidFill>
                  <a:srgbClr val="0F56D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pt-BR" sz="1500">
                <a:solidFill>
                  <a:srgbClr val="0B072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More information about the topic </a:t>
            </a:r>
            <a:r>
              <a:rPr lang="pt-BR" sz="1500" u="sng">
                <a:solidFill>
                  <a:srgbClr val="0F56DE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here</a:t>
            </a:r>
            <a:r>
              <a:rPr lang="pt-BR" sz="1500">
                <a:solidFill>
                  <a:srgbClr val="30303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pt-BR" sz="1500">
                <a:solidFill>
                  <a:srgbClr val="0B072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and</a:t>
            </a:r>
            <a:r>
              <a:rPr lang="pt-BR" sz="1500">
                <a:solidFill>
                  <a:srgbClr val="30303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here</a:t>
            </a:r>
            <a:endParaRPr sz="1500">
              <a:solidFill>
                <a:srgbClr val="30303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AEAEA"/>
        </a:solidFill>
      </p:bgPr>
    </p:bg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Google Shape;300;p28"/>
          <p:cNvPicPr preferRelativeResize="0"/>
          <p:nvPr/>
        </p:nvPicPr>
        <p:blipFill rotWithShape="1">
          <a:blip r:embed="rId3">
            <a:alphaModFix/>
          </a:blip>
          <a:srcRect b="0" l="51960" r="0" t="0"/>
          <a:stretch/>
        </p:blipFill>
        <p:spPr>
          <a:xfrm>
            <a:off x="0" y="-76200"/>
            <a:ext cx="1210425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28"/>
          <p:cNvSpPr/>
          <p:nvPr/>
        </p:nvSpPr>
        <p:spPr>
          <a:xfrm rot="-2700000">
            <a:off x="8486946" y="-603329"/>
            <a:ext cx="901561" cy="1587172"/>
          </a:xfrm>
          <a:prstGeom prst="rect">
            <a:avLst/>
          </a:prstGeom>
          <a:solidFill>
            <a:srgbClr val="EAEAEA"/>
          </a:solidFill>
          <a:ln>
            <a:noFill/>
          </a:ln>
          <a:effectLst>
            <a:outerShdw blurRad="1270000" rotWithShape="0" dir="7871473" dist="405339">
              <a:srgbClr val="000000">
                <a:alpha val="298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02" name="Google Shape;302;p28"/>
          <p:cNvSpPr/>
          <p:nvPr/>
        </p:nvSpPr>
        <p:spPr>
          <a:xfrm rot="-2700000">
            <a:off x="-465226" y="3898098"/>
            <a:ext cx="1283399" cy="2066166"/>
          </a:xfrm>
          <a:prstGeom prst="rect">
            <a:avLst/>
          </a:prstGeom>
          <a:solidFill>
            <a:srgbClr val="0F56DE"/>
          </a:solidFill>
          <a:ln>
            <a:noFill/>
          </a:ln>
          <a:effectLst>
            <a:outerShdw blurRad="1270000" rotWithShape="0" dir="18473874" dist="405339">
              <a:srgbClr val="000000">
                <a:alpha val="6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03" name="Google Shape;303;p28"/>
          <p:cNvSpPr txBox="1"/>
          <p:nvPr/>
        </p:nvSpPr>
        <p:spPr>
          <a:xfrm>
            <a:off x="1742937" y="1984453"/>
            <a:ext cx="5866800" cy="21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0">
            <a:noAutofit/>
          </a:bodyPr>
          <a:lstStyle/>
          <a:p>
            <a:pPr indent="-171450" lvl="0" marL="177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F4DD9"/>
              </a:buClr>
              <a:buSzPts val="1100"/>
              <a:buFont typeface="Helvetica Neue"/>
              <a:buChar char="⬥"/>
            </a:pPr>
            <a:r>
              <a:rPr lang="pt-BR" sz="1500">
                <a:solidFill>
                  <a:srgbClr val="0B072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Model Identification (</a:t>
            </a:r>
            <a:r>
              <a:rPr i="1" lang="pt-BR" sz="1500">
                <a:solidFill>
                  <a:srgbClr val="0B072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</a:t>
            </a:r>
            <a:r>
              <a:rPr lang="pt-BR" sz="1500">
                <a:solidFill>
                  <a:srgbClr val="0B072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i="1" lang="pt-BR" sz="1500">
                <a:solidFill>
                  <a:srgbClr val="0B072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</a:t>
            </a:r>
            <a:r>
              <a:rPr lang="pt-BR" sz="1500">
                <a:solidFill>
                  <a:srgbClr val="0B072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i="1" lang="pt-BR" sz="1500">
                <a:solidFill>
                  <a:srgbClr val="0B072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q</a:t>
            </a:r>
            <a:r>
              <a:rPr lang="pt-BR" sz="1500">
                <a:solidFill>
                  <a:srgbClr val="0B072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  <a:endParaRPr sz="1500">
              <a:solidFill>
                <a:srgbClr val="0B072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171450" lvl="0" marL="177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F4DD9"/>
              </a:buClr>
              <a:buSzPts val="1100"/>
              <a:buFont typeface="Helvetica Neue"/>
              <a:buChar char="⬥"/>
            </a:pPr>
            <a:r>
              <a:rPr lang="pt-BR" sz="1500">
                <a:solidFill>
                  <a:srgbClr val="0B072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Determine the </a:t>
            </a:r>
            <a:r>
              <a:rPr b="1" lang="pt-BR" sz="1500">
                <a:solidFill>
                  <a:srgbClr val="0B072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degree of differencing</a:t>
            </a:r>
            <a:endParaRPr b="1" sz="1500">
              <a:solidFill>
                <a:srgbClr val="0B072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171450" lvl="0" marL="177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F4DD9"/>
              </a:buClr>
              <a:buSzPts val="1100"/>
              <a:buFont typeface="Helvetica Neue"/>
              <a:buChar char="⬥"/>
            </a:pPr>
            <a:r>
              <a:rPr lang="pt-BR" sz="1500">
                <a:solidFill>
                  <a:srgbClr val="0B072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Determine the </a:t>
            </a:r>
            <a:r>
              <a:rPr b="1" lang="pt-BR" sz="1500">
                <a:solidFill>
                  <a:srgbClr val="0B072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order</a:t>
            </a:r>
            <a:r>
              <a:rPr lang="pt-BR" sz="1500">
                <a:solidFill>
                  <a:srgbClr val="0B072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of the ARIMA model (</a:t>
            </a:r>
            <a:r>
              <a:rPr i="1" lang="pt-BR" sz="1500">
                <a:solidFill>
                  <a:srgbClr val="0B072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</a:t>
            </a:r>
            <a:r>
              <a:rPr lang="pt-BR" sz="1500">
                <a:solidFill>
                  <a:srgbClr val="0B072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i="1" lang="pt-BR" sz="1500">
                <a:solidFill>
                  <a:srgbClr val="0B072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q</a:t>
            </a:r>
            <a:r>
              <a:rPr lang="pt-BR" sz="1500">
                <a:solidFill>
                  <a:srgbClr val="0B072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  <a:endParaRPr sz="1500">
              <a:solidFill>
                <a:srgbClr val="0B072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177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0B072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0B072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04" name="Google Shape;304;p28"/>
          <p:cNvSpPr txBox="1"/>
          <p:nvPr/>
        </p:nvSpPr>
        <p:spPr>
          <a:xfrm>
            <a:off x="1722923" y="1255889"/>
            <a:ext cx="4866000" cy="40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56DE"/>
              </a:buClr>
              <a:buSzPts val="2400"/>
              <a:buFont typeface="Helvetica Neue"/>
              <a:buNone/>
            </a:pPr>
            <a:r>
              <a:rPr b="1" lang="pt-BR" sz="2400">
                <a:solidFill>
                  <a:srgbClr val="0F56D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Building the model</a:t>
            </a:r>
            <a:endParaRPr b="1" sz="500"/>
          </a:p>
        </p:txBody>
      </p:sp>
      <p:sp>
        <p:nvSpPr>
          <p:cNvPr id="305" name="Google Shape;305;p28"/>
          <p:cNvSpPr/>
          <p:nvPr/>
        </p:nvSpPr>
        <p:spPr>
          <a:xfrm>
            <a:off x="-6281" y="236902"/>
            <a:ext cx="1925700" cy="569100"/>
          </a:xfrm>
          <a:prstGeom prst="rect">
            <a:avLst/>
          </a:prstGeom>
          <a:solidFill>
            <a:srgbClr val="EAEAEA"/>
          </a:solidFill>
          <a:ln>
            <a:noFill/>
          </a:ln>
          <a:effectLst>
            <a:outerShdw blurRad="1270000" rotWithShape="0" dir="7871473" dist="405339">
              <a:srgbClr val="000000">
                <a:alpha val="298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06" name="Google Shape;306;p28"/>
          <p:cNvSpPr txBox="1"/>
          <p:nvPr/>
        </p:nvSpPr>
        <p:spPr>
          <a:xfrm>
            <a:off x="367811" y="412402"/>
            <a:ext cx="1373700" cy="21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0725"/>
              </a:buClr>
              <a:buSzPts val="1200"/>
              <a:buFont typeface="Helvetica Neue"/>
              <a:buNone/>
            </a:pPr>
            <a:r>
              <a:rPr b="1" lang="pt-BR" sz="1200">
                <a:solidFill>
                  <a:srgbClr val="0B072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ARIMA</a:t>
            </a:r>
            <a:endParaRPr sz="5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AEAEA"/>
        </a:solidFill>
      </p:bgPr>
    </p:bg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" name="Google Shape;311;p29"/>
          <p:cNvPicPr preferRelativeResize="0"/>
          <p:nvPr/>
        </p:nvPicPr>
        <p:blipFill rotWithShape="1">
          <a:blip r:embed="rId3">
            <a:alphaModFix/>
          </a:blip>
          <a:srcRect b="0" l="51960" r="0" t="0"/>
          <a:stretch/>
        </p:blipFill>
        <p:spPr>
          <a:xfrm>
            <a:off x="0" y="-76200"/>
            <a:ext cx="1210425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29"/>
          <p:cNvSpPr/>
          <p:nvPr/>
        </p:nvSpPr>
        <p:spPr>
          <a:xfrm rot="-2700000">
            <a:off x="8486946" y="-603329"/>
            <a:ext cx="901561" cy="1587172"/>
          </a:xfrm>
          <a:prstGeom prst="rect">
            <a:avLst/>
          </a:prstGeom>
          <a:solidFill>
            <a:srgbClr val="EAEAEA"/>
          </a:solidFill>
          <a:ln>
            <a:noFill/>
          </a:ln>
          <a:effectLst>
            <a:outerShdw blurRad="1270000" rotWithShape="0" dir="7871473" dist="405339">
              <a:srgbClr val="000000">
                <a:alpha val="298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13" name="Google Shape;313;p29"/>
          <p:cNvSpPr/>
          <p:nvPr/>
        </p:nvSpPr>
        <p:spPr>
          <a:xfrm rot="-2700000">
            <a:off x="-465226" y="3898098"/>
            <a:ext cx="1283399" cy="2066166"/>
          </a:xfrm>
          <a:prstGeom prst="rect">
            <a:avLst/>
          </a:prstGeom>
          <a:solidFill>
            <a:srgbClr val="0F56DE"/>
          </a:solidFill>
          <a:ln>
            <a:noFill/>
          </a:ln>
          <a:effectLst>
            <a:outerShdw blurRad="1270000" rotWithShape="0" dir="18473874" dist="405339">
              <a:srgbClr val="000000">
                <a:alpha val="6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14" name="Google Shape;314;p29"/>
          <p:cNvSpPr txBox="1"/>
          <p:nvPr/>
        </p:nvSpPr>
        <p:spPr>
          <a:xfrm>
            <a:off x="1742937" y="1984453"/>
            <a:ext cx="5866800" cy="21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0">
            <a:noAutofit/>
          </a:bodyPr>
          <a:lstStyle/>
          <a:p>
            <a:pPr indent="-171450" lvl="0" marL="177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F4DD9"/>
              </a:buClr>
              <a:buSzPts val="1100"/>
              <a:buFont typeface="Helvetica Neue"/>
              <a:buChar char="⬥"/>
            </a:pPr>
            <a:r>
              <a:rPr lang="pt-BR" sz="1500">
                <a:solidFill>
                  <a:srgbClr val="0B072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Model Identification (</a:t>
            </a:r>
            <a:r>
              <a:rPr i="1" lang="pt-BR" sz="1500">
                <a:solidFill>
                  <a:srgbClr val="0B072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</a:t>
            </a:r>
            <a:r>
              <a:rPr lang="pt-BR" sz="1500">
                <a:solidFill>
                  <a:srgbClr val="0B072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i="1" lang="pt-BR" sz="1500">
                <a:solidFill>
                  <a:srgbClr val="0B072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</a:t>
            </a:r>
            <a:r>
              <a:rPr lang="pt-BR" sz="1500">
                <a:solidFill>
                  <a:srgbClr val="0B072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i="1" lang="pt-BR" sz="1500">
                <a:solidFill>
                  <a:srgbClr val="0B072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q</a:t>
            </a:r>
            <a:r>
              <a:rPr lang="pt-BR" sz="1500">
                <a:solidFill>
                  <a:srgbClr val="0B072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  <a:endParaRPr sz="1500">
              <a:solidFill>
                <a:srgbClr val="0B072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171450" lvl="0" marL="177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F4DD9"/>
              </a:buClr>
              <a:buSzPts val="1100"/>
              <a:buFont typeface="Helvetica Neue"/>
              <a:buChar char="⬥"/>
            </a:pPr>
            <a:r>
              <a:rPr lang="pt-BR" sz="1500">
                <a:solidFill>
                  <a:srgbClr val="0B072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Determine the </a:t>
            </a:r>
            <a:r>
              <a:rPr b="1" lang="pt-BR" sz="1500">
                <a:solidFill>
                  <a:srgbClr val="0B072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degree of differencing</a:t>
            </a:r>
            <a:endParaRPr b="1" sz="1500">
              <a:solidFill>
                <a:srgbClr val="0B072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171450" lvl="0" marL="177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F4DD9"/>
              </a:buClr>
              <a:buSzPts val="1100"/>
              <a:buFont typeface="Helvetica Neue"/>
              <a:buChar char="⬥"/>
            </a:pPr>
            <a:r>
              <a:rPr lang="pt-BR" sz="1500">
                <a:solidFill>
                  <a:srgbClr val="0B072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Determine the </a:t>
            </a:r>
            <a:r>
              <a:rPr b="1" lang="pt-BR" sz="1500">
                <a:solidFill>
                  <a:srgbClr val="0B072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order</a:t>
            </a:r>
            <a:r>
              <a:rPr lang="pt-BR" sz="1500">
                <a:solidFill>
                  <a:srgbClr val="0B072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of the ARIMA model (</a:t>
            </a:r>
            <a:r>
              <a:rPr i="1" lang="pt-BR" sz="1500">
                <a:solidFill>
                  <a:srgbClr val="0B072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</a:t>
            </a:r>
            <a:r>
              <a:rPr lang="pt-BR" sz="1500">
                <a:solidFill>
                  <a:srgbClr val="0B072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i="1" lang="pt-BR" sz="1500">
                <a:solidFill>
                  <a:srgbClr val="0B072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q</a:t>
            </a:r>
            <a:r>
              <a:rPr lang="pt-BR" sz="1500">
                <a:solidFill>
                  <a:srgbClr val="0B072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  <a:endParaRPr sz="1500">
              <a:solidFill>
                <a:srgbClr val="0B072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177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0B072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0B072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15" name="Google Shape;315;p29"/>
          <p:cNvSpPr txBox="1"/>
          <p:nvPr/>
        </p:nvSpPr>
        <p:spPr>
          <a:xfrm>
            <a:off x="1722923" y="1255889"/>
            <a:ext cx="4866000" cy="40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56DE"/>
              </a:buClr>
              <a:buSzPts val="2400"/>
              <a:buFont typeface="Helvetica Neue"/>
              <a:buNone/>
            </a:pPr>
            <a:r>
              <a:rPr b="1" lang="pt-BR" sz="2400">
                <a:solidFill>
                  <a:srgbClr val="0F56D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Building the model</a:t>
            </a:r>
            <a:endParaRPr b="1" sz="500"/>
          </a:p>
        </p:txBody>
      </p:sp>
      <p:sp>
        <p:nvSpPr>
          <p:cNvPr id="316" name="Google Shape;316;p29"/>
          <p:cNvSpPr/>
          <p:nvPr/>
        </p:nvSpPr>
        <p:spPr>
          <a:xfrm>
            <a:off x="-6281" y="236902"/>
            <a:ext cx="1925700" cy="569100"/>
          </a:xfrm>
          <a:prstGeom prst="rect">
            <a:avLst/>
          </a:prstGeom>
          <a:solidFill>
            <a:srgbClr val="EAEAEA"/>
          </a:solidFill>
          <a:ln>
            <a:noFill/>
          </a:ln>
          <a:effectLst>
            <a:outerShdw blurRad="1270000" rotWithShape="0" dir="7871473" dist="405339">
              <a:srgbClr val="000000">
                <a:alpha val="298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17" name="Google Shape;317;p29"/>
          <p:cNvSpPr txBox="1"/>
          <p:nvPr/>
        </p:nvSpPr>
        <p:spPr>
          <a:xfrm>
            <a:off x="367811" y="412402"/>
            <a:ext cx="1373700" cy="21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0725"/>
              </a:buClr>
              <a:buSzPts val="1200"/>
              <a:buFont typeface="Helvetica Neue"/>
              <a:buNone/>
            </a:pPr>
            <a:r>
              <a:rPr b="1" lang="pt-BR" sz="1200">
                <a:solidFill>
                  <a:srgbClr val="0B072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ARIMA</a:t>
            </a:r>
            <a:endParaRPr sz="500"/>
          </a:p>
        </p:txBody>
      </p:sp>
      <p:sp>
        <p:nvSpPr>
          <p:cNvPr id="318" name="Google Shape;318;p29"/>
          <p:cNvSpPr/>
          <p:nvPr/>
        </p:nvSpPr>
        <p:spPr>
          <a:xfrm>
            <a:off x="3175950" y="2484025"/>
            <a:ext cx="2792100" cy="285900"/>
          </a:xfrm>
          <a:prstGeom prst="rect">
            <a:avLst/>
          </a:prstGeom>
          <a:noFill/>
          <a:ln cap="flat" cmpd="sng" w="38100">
            <a:solidFill>
              <a:srgbClr val="0F56D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B0725"/>
              </a:solidFill>
            </a:endParaRPr>
          </a:p>
        </p:txBody>
      </p:sp>
      <p:sp>
        <p:nvSpPr>
          <p:cNvPr id="319" name="Google Shape;319;p29"/>
          <p:cNvSpPr/>
          <p:nvPr/>
        </p:nvSpPr>
        <p:spPr>
          <a:xfrm>
            <a:off x="4026475" y="3593350"/>
            <a:ext cx="4842300" cy="1404000"/>
          </a:xfrm>
          <a:prstGeom prst="roundRect">
            <a:avLst>
              <a:gd fmla="val 2842" name="adj"/>
            </a:avLst>
          </a:prstGeom>
          <a:solidFill>
            <a:srgbClr val="0B0725"/>
          </a:solidFill>
          <a:ln cap="flat" cmpd="sng" w="19050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1270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Use a estimator of the relative quality of statistical models </a:t>
            </a:r>
            <a:r>
              <a:rPr b="1" lang="pt-BR" sz="15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AIC</a:t>
            </a:r>
            <a:r>
              <a:rPr lang="pt-BR" sz="15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(Akaike information criterion) and </a:t>
            </a:r>
            <a:r>
              <a:rPr b="1" lang="pt-BR" sz="15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BIC </a:t>
            </a:r>
            <a:r>
              <a:rPr lang="pt-BR" sz="15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(Bayesian information criterion)</a:t>
            </a:r>
            <a:endParaRPr sz="12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320" name="Google Shape;320;p29"/>
          <p:cNvCxnSpPr>
            <a:stCxn id="318" idx="2"/>
            <a:endCxn id="319" idx="0"/>
          </p:cNvCxnSpPr>
          <p:nvPr/>
        </p:nvCxnSpPr>
        <p:spPr>
          <a:xfrm flipH="1" rot="-5400000">
            <a:off x="5098050" y="2243875"/>
            <a:ext cx="823500" cy="1875600"/>
          </a:xfrm>
          <a:prstGeom prst="curvedConnector3">
            <a:avLst>
              <a:gd fmla="val 49995" name="adj1"/>
            </a:avLst>
          </a:prstGeom>
          <a:noFill/>
          <a:ln cap="flat" cmpd="sng" w="38100">
            <a:solidFill>
              <a:srgbClr val="0F4DD9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AEAEA"/>
        </a:solidFill>
      </p:bgPr>
    </p:bg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30"/>
          <p:cNvSpPr/>
          <p:nvPr/>
        </p:nvSpPr>
        <p:spPr>
          <a:xfrm>
            <a:off x="4832275" y="2189525"/>
            <a:ext cx="3354900" cy="2827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6" name="Google Shape;326;p30"/>
          <p:cNvPicPr preferRelativeResize="0"/>
          <p:nvPr/>
        </p:nvPicPr>
        <p:blipFill rotWithShape="1">
          <a:blip r:embed="rId3">
            <a:alphaModFix/>
          </a:blip>
          <a:srcRect b="0" l="0" r="64809" t="0"/>
          <a:stretch/>
        </p:blipFill>
        <p:spPr>
          <a:xfrm>
            <a:off x="7373" y="0"/>
            <a:ext cx="3212676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30"/>
          <p:cNvSpPr/>
          <p:nvPr/>
        </p:nvSpPr>
        <p:spPr>
          <a:xfrm>
            <a:off x="356325" y="584300"/>
            <a:ext cx="3576300" cy="4429200"/>
          </a:xfrm>
          <a:prstGeom prst="roundRect">
            <a:avLst>
              <a:gd fmla="val 1696" name="adj"/>
            </a:avLst>
          </a:prstGeom>
          <a:solidFill>
            <a:srgbClr val="0B0725"/>
          </a:solidFill>
          <a:ln>
            <a:noFill/>
          </a:ln>
          <a:effectLst>
            <a:outerShdw blurRad="1270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28" name="Google Shape;328;p30"/>
          <p:cNvSpPr/>
          <p:nvPr/>
        </p:nvSpPr>
        <p:spPr>
          <a:xfrm>
            <a:off x="4081275" y="194450"/>
            <a:ext cx="4842300" cy="1741500"/>
          </a:xfrm>
          <a:prstGeom prst="roundRect">
            <a:avLst>
              <a:gd fmla="val 2842" name="adj"/>
            </a:avLst>
          </a:prstGeom>
          <a:solidFill>
            <a:srgbClr val="0B0725"/>
          </a:solidFill>
          <a:ln>
            <a:noFill/>
          </a:ln>
          <a:effectLst>
            <a:outerShdw blurRad="1270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29" name="Google Shape;329;p30"/>
          <p:cNvSpPr txBox="1"/>
          <p:nvPr/>
        </p:nvSpPr>
        <p:spPr>
          <a:xfrm>
            <a:off x="4303275" y="280270"/>
            <a:ext cx="4398300" cy="11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100">
                <a:solidFill>
                  <a:srgbClr val="DDDDDD"/>
                </a:solidFill>
                <a:latin typeface="Consolas"/>
                <a:ea typeface="Consolas"/>
                <a:cs typeface="Consolas"/>
                <a:sym typeface="Consolas"/>
              </a:rPr>
              <a:t>fig, ax = plt.subplots(figsize=(10, 8))</a:t>
            </a:r>
            <a:br>
              <a:rPr lang="pt-BR" sz="1100">
                <a:solidFill>
                  <a:srgbClr val="DDDDDD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pt-BR" sz="1100">
                <a:solidFill>
                  <a:srgbClr val="DDDDDD"/>
                </a:solidFill>
                <a:latin typeface="Consolas"/>
                <a:ea typeface="Consolas"/>
                <a:cs typeface="Consolas"/>
                <a:sym typeface="Consolas"/>
              </a:rPr>
              <a:t>ax = sns.heatmap(results_bic,</a:t>
            </a:r>
            <a:br>
              <a:rPr lang="pt-BR" sz="1100">
                <a:solidFill>
                  <a:srgbClr val="DDDDDD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pt-BR" sz="1100">
                <a:solidFill>
                  <a:srgbClr val="DDDDDD"/>
                </a:solidFill>
                <a:latin typeface="Consolas"/>
                <a:ea typeface="Consolas"/>
                <a:cs typeface="Consolas"/>
                <a:sym typeface="Consolas"/>
              </a:rPr>
              <a:t>                 mask=results_bic.isnull(),</a:t>
            </a:r>
            <a:br>
              <a:rPr lang="pt-BR" sz="1100">
                <a:solidFill>
                  <a:srgbClr val="DDDDDD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pt-BR" sz="1100">
                <a:solidFill>
                  <a:srgbClr val="DDDDDD"/>
                </a:solidFill>
                <a:latin typeface="Consolas"/>
                <a:ea typeface="Consolas"/>
                <a:cs typeface="Consolas"/>
                <a:sym typeface="Consolas"/>
              </a:rPr>
              <a:t>                 ax=ax,</a:t>
            </a:r>
            <a:br>
              <a:rPr lang="pt-BR" sz="1100">
                <a:solidFill>
                  <a:srgbClr val="DDDDDD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pt-BR" sz="1100">
                <a:solidFill>
                  <a:srgbClr val="DDDDDD"/>
                </a:solidFill>
                <a:latin typeface="Consolas"/>
                <a:ea typeface="Consolas"/>
                <a:cs typeface="Consolas"/>
                <a:sym typeface="Consolas"/>
              </a:rPr>
              <a:t>                 annot=</a:t>
            </a:r>
            <a:r>
              <a:rPr b="1" lang="pt-BR" sz="1100">
                <a:solidFill>
                  <a:srgbClr val="F92672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lang="pt-BR" sz="1100">
                <a:solidFill>
                  <a:srgbClr val="DDDDDD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br>
              <a:rPr lang="pt-BR" sz="1100">
                <a:solidFill>
                  <a:srgbClr val="DDDDDD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pt-BR" sz="1100">
                <a:solidFill>
                  <a:srgbClr val="DDDDDD"/>
                </a:solidFill>
                <a:latin typeface="Consolas"/>
                <a:ea typeface="Consolas"/>
                <a:cs typeface="Consolas"/>
                <a:sym typeface="Consolas"/>
              </a:rPr>
              <a:t>                 fmt=</a:t>
            </a:r>
            <a:r>
              <a:rPr lang="pt-BR" sz="1100">
                <a:solidFill>
                  <a:srgbClr val="A6E22E"/>
                </a:solidFill>
                <a:latin typeface="Consolas"/>
                <a:ea typeface="Consolas"/>
                <a:cs typeface="Consolas"/>
                <a:sym typeface="Consolas"/>
              </a:rPr>
              <a:t>'.2f'</a:t>
            </a:r>
            <a:r>
              <a:rPr lang="pt-BR" sz="1100">
                <a:solidFill>
                  <a:srgbClr val="DDDDDD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br>
              <a:rPr lang="pt-BR" sz="1100">
                <a:solidFill>
                  <a:srgbClr val="DDDDDD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pt-BR" sz="1100">
                <a:solidFill>
                  <a:srgbClr val="DDDDDD"/>
                </a:solidFill>
                <a:latin typeface="Consolas"/>
                <a:ea typeface="Consolas"/>
                <a:cs typeface="Consolas"/>
                <a:sym typeface="Consolas"/>
              </a:rPr>
              <a:t>                 );</a:t>
            </a:r>
            <a:br>
              <a:rPr lang="pt-BR" sz="1100">
                <a:solidFill>
                  <a:srgbClr val="DDDDDD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pt-BR" sz="1100">
                <a:solidFill>
                  <a:srgbClr val="DDDDDD"/>
                </a:solidFill>
                <a:latin typeface="Consolas"/>
                <a:ea typeface="Consolas"/>
                <a:cs typeface="Consolas"/>
                <a:sym typeface="Consolas"/>
              </a:rPr>
              <a:t>ax.set_title(</a:t>
            </a:r>
            <a:r>
              <a:rPr lang="pt-BR" sz="1100">
                <a:solidFill>
                  <a:srgbClr val="A6E22E"/>
                </a:solidFill>
                <a:latin typeface="Consolas"/>
                <a:ea typeface="Consolas"/>
                <a:cs typeface="Consolas"/>
                <a:sym typeface="Consolas"/>
              </a:rPr>
              <a:t>'BIC'</a:t>
            </a:r>
            <a:r>
              <a:rPr lang="pt-BR" sz="1100">
                <a:solidFill>
                  <a:srgbClr val="DDDDDD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1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30" name="Google Shape;330;p30"/>
          <p:cNvSpPr txBox="1"/>
          <p:nvPr/>
        </p:nvSpPr>
        <p:spPr>
          <a:xfrm>
            <a:off x="367811" y="217140"/>
            <a:ext cx="2662200" cy="21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rPr b="1" lang="pt-BR"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Building the model</a:t>
            </a:r>
            <a:endParaRPr sz="500"/>
          </a:p>
        </p:txBody>
      </p:sp>
      <p:sp>
        <p:nvSpPr>
          <p:cNvPr id="331" name="Google Shape;331;p30"/>
          <p:cNvSpPr txBox="1"/>
          <p:nvPr/>
        </p:nvSpPr>
        <p:spPr>
          <a:xfrm>
            <a:off x="525968" y="726705"/>
            <a:ext cx="3305400" cy="37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pt-BR" sz="600">
                <a:solidFill>
                  <a:srgbClr val="F92672"/>
                </a:solidFill>
                <a:latin typeface="Roboto Mono"/>
                <a:ea typeface="Roboto Mono"/>
                <a:cs typeface="Roboto Mono"/>
                <a:sym typeface="Roboto Mono"/>
              </a:rPr>
              <a:t>import</a:t>
            </a:r>
            <a:r>
              <a:rPr lang="pt-BR" sz="600">
                <a:solidFill>
                  <a:srgbClr val="DDDDDD"/>
                </a:solidFill>
                <a:latin typeface="Roboto Mono"/>
                <a:ea typeface="Roboto Mono"/>
                <a:cs typeface="Roboto Mono"/>
                <a:sym typeface="Roboto Mono"/>
              </a:rPr>
              <a:t> itertools</a:t>
            </a:r>
            <a:br>
              <a:rPr lang="pt-BR" sz="600">
                <a:solidFill>
                  <a:srgbClr val="DDDDDD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br>
              <a:rPr lang="pt-BR" sz="600">
                <a:solidFill>
                  <a:srgbClr val="DDDDDD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pt-BR" sz="600">
                <a:solidFill>
                  <a:srgbClr val="DDDDDD"/>
                </a:solidFill>
                <a:latin typeface="Roboto Mono"/>
                <a:ea typeface="Roboto Mono"/>
                <a:cs typeface="Roboto Mono"/>
                <a:sym typeface="Roboto Mono"/>
              </a:rPr>
              <a:t>p_min = 0</a:t>
            </a:r>
            <a:br>
              <a:rPr lang="pt-BR" sz="600">
                <a:solidFill>
                  <a:srgbClr val="DDDDDD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pt-BR" sz="600">
                <a:solidFill>
                  <a:srgbClr val="DDDDDD"/>
                </a:solidFill>
                <a:latin typeface="Roboto Mono"/>
                <a:ea typeface="Roboto Mono"/>
                <a:cs typeface="Roboto Mono"/>
                <a:sym typeface="Roboto Mono"/>
              </a:rPr>
              <a:t>d_min = 0</a:t>
            </a:r>
            <a:br>
              <a:rPr lang="pt-BR" sz="600">
                <a:solidFill>
                  <a:srgbClr val="DDDDDD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pt-BR" sz="600">
                <a:solidFill>
                  <a:srgbClr val="DDDDDD"/>
                </a:solidFill>
                <a:latin typeface="Roboto Mono"/>
                <a:ea typeface="Roboto Mono"/>
                <a:cs typeface="Roboto Mono"/>
                <a:sym typeface="Roboto Mono"/>
              </a:rPr>
              <a:t>q_min = 0</a:t>
            </a:r>
            <a:br>
              <a:rPr lang="pt-BR" sz="600">
                <a:solidFill>
                  <a:srgbClr val="DDDDDD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pt-BR" sz="600">
                <a:solidFill>
                  <a:srgbClr val="DDDDDD"/>
                </a:solidFill>
                <a:latin typeface="Roboto Mono"/>
                <a:ea typeface="Roboto Mono"/>
                <a:cs typeface="Roboto Mono"/>
                <a:sym typeface="Roboto Mono"/>
              </a:rPr>
              <a:t>p_max = 4</a:t>
            </a:r>
            <a:br>
              <a:rPr lang="pt-BR" sz="600">
                <a:solidFill>
                  <a:srgbClr val="DDDDDD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pt-BR" sz="600">
                <a:solidFill>
                  <a:srgbClr val="DDDDDD"/>
                </a:solidFill>
                <a:latin typeface="Roboto Mono"/>
                <a:ea typeface="Roboto Mono"/>
                <a:cs typeface="Roboto Mono"/>
                <a:sym typeface="Roboto Mono"/>
              </a:rPr>
              <a:t>d_max = 0</a:t>
            </a:r>
            <a:br>
              <a:rPr lang="pt-BR" sz="600">
                <a:solidFill>
                  <a:srgbClr val="DDDDDD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pt-BR" sz="600">
                <a:solidFill>
                  <a:srgbClr val="DDDDDD"/>
                </a:solidFill>
                <a:latin typeface="Roboto Mono"/>
                <a:ea typeface="Roboto Mono"/>
                <a:cs typeface="Roboto Mono"/>
                <a:sym typeface="Roboto Mono"/>
              </a:rPr>
              <a:t>q_max = 4</a:t>
            </a:r>
            <a:br>
              <a:rPr lang="pt-BR" sz="600">
                <a:solidFill>
                  <a:srgbClr val="DDDDDD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br>
              <a:rPr lang="pt-BR" sz="600">
                <a:solidFill>
                  <a:srgbClr val="DDDDDD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pt-BR" sz="600">
                <a:solidFill>
                  <a:srgbClr val="75715E"/>
                </a:solidFill>
                <a:latin typeface="Roboto Mono"/>
                <a:ea typeface="Roboto Mono"/>
                <a:cs typeface="Roboto Mono"/>
                <a:sym typeface="Roboto Mono"/>
              </a:rPr>
              <a:t># Initialize a DataFrame to store the results</a:t>
            </a:r>
            <a:br>
              <a:rPr lang="pt-BR" sz="600">
                <a:solidFill>
                  <a:srgbClr val="DDDDDD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pt-BR" sz="600">
                <a:solidFill>
                  <a:srgbClr val="DDDDDD"/>
                </a:solidFill>
                <a:latin typeface="Roboto Mono"/>
                <a:ea typeface="Roboto Mono"/>
                <a:cs typeface="Roboto Mono"/>
                <a:sym typeface="Roboto Mono"/>
              </a:rPr>
              <a:t>results_bic = pd.DataFrame(index=[</a:t>
            </a:r>
            <a:r>
              <a:rPr lang="pt-BR" sz="600">
                <a:solidFill>
                  <a:srgbClr val="A6E22E"/>
                </a:solidFill>
                <a:latin typeface="Roboto Mono"/>
                <a:ea typeface="Roboto Mono"/>
                <a:cs typeface="Roboto Mono"/>
                <a:sym typeface="Roboto Mono"/>
              </a:rPr>
              <a:t>'AR{}'</a:t>
            </a:r>
            <a:r>
              <a:rPr lang="pt-BR" sz="600">
                <a:solidFill>
                  <a:srgbClr val="DDDDDD"/>
                </a:solidFill>
                <a:latin typeface="Roboto Mono"/>
                <a:ea typeface="Roboto Mono"/>
                <a:cs typeface="Roboto Mono"/>
                <a:sym typeface="Roboto Mono"/>
              </a:rPr>
              <a:t>.format(i) </a:t>
            </a:r>
            <a:r>
              <a:rPr b="1" lang="pt-BR" sz="600">
                <a:solidFill>
                  <a:srgbClr val="F92672"/>
                </a:solidFill>
                <a:latin typeface="Roboto Mono"/>
                <a:ea typeface="Roboto Mono"/>
                <a:cs typeface="Roboto Mono"/>
                <a:sym typeface="Roboto Mono"/>
              </a:rPr>
              <a:t>for</a:t>
            </a:r>
            <a:r>
              <a:rPr lang="pt-BR" sz="600">
                <a:solidFill>
                  <a:srgbClr val="DDDDDD"/>
                </a:solidFill>
                <a:latin typeface="Roboto Mono"/>
                <a:ea typeface="Roboto Mono"/>
                <a:cs typeface="Roboto Mono"/>
                <a:sym typeface="Roboto Mono"/>
              </a:rPr>
              <a:t> i </a:t>
            </a:r>
            <a:r>
              <a:rPr b="1" lang="pt-BR" sz="600">
                <a:solidFill>
                  <a:srgbClr val="F92672"/>
                </a:solidFill>
                <a:latin typeface="Roboto Mono"/>
                <a:ea typeface="Roboto Mono"/>
                <a:cs typeface="Roboto Mono"/>
                <a:sym typeface="Roboto Mono"/>
              </a:rPr>
              <a:t>in</a:t>
            </a:r>
            <a:r>
              <a:rPr lang="pt-BR" sz="600">
                <a:solidFill>
                  <a:srgbClr val="DDDDDD"/>
                </a:solidFill>
                <a:latin typeface="Roboto Mono"/>
                <a:ea typeface="Roboto Mono"/>
                <a:cs typeface="Roboto Mono"/>
                <a:sym typeface="Roboto Mono"/>
              </a:rPr>
              <a:t> range(p_min,p_max+1)], columns=[</a:t>
            </a:r>
            <a:r>
              <a:rPr lang="pt-BR" sz="600">
                <a:solidFill>
                  <a:srgbClr val="A6E22E"/>
                </a:solidFill>
                <a:latin typeface="Roboto Mono"/>
                <a:ea typeface="Roboto Mono"/>
                <a:cs typeface="Roboto Mono"/>
                <a:sym typeface="Roboto Mono"/>
              </a:rPr>
              <a:t>'MA{}'</a:t>
            </a:r>
            <a:r>
              <a:rPr lang="pt-BR" sz="600">
                <a:solidFill>
                  <a:srgbClr val="DDDDDD"/>
                </a:solidFill>
                <a:latin typeface="Roboto Mono"/>
                <a:ea typeface="Roboto Mono"/>
                <a:cs typeface="Roboto Mono"/>
                <a:sym typeface="Roboto Mono"/>
              </a:rPr>
              <a:t>.format(i) </a:t>
            </a:r>
            <a:r>
              <a:rPr b="1" lang="pt-BR" sz="600">
                <a:solidFill>
                  <a:srgbClr val="F92672"/>
                </a:solidFill>
                <a:latin typeface="Roboto Mono"/>
                <a:ea typeface="Roboto Mono"/>
                <a:cs typeface="Roboto Mono"/>
                <a:sym typeface="Roboto Mono"/>
              </a:rPr>
              <a:t>for</a:t>
            </a:r>
            <a:r>
              <a:rPr lang="pt-BR" sz="600">
                <a:solidFill>
                  <a:srgbClr val="DDDDDD"/>
                </a:solidFill>
                <a:latin typeface="Roboto Mono"/>
                <a:ea typeface="Roboto Mono"/>
                <a:cs typeface="Roboto Mono"/>
                <a:sym typeface="Roboto Mono"/>
              </a:rPr>
              <a:t> i </a:t>
            </a:r>
            <a:r>
              <a:rPr b="1" lang="pt-BR" sz="600">
                <a:solidFill>
                  <a:srgbClr val="F92672"/>
                </a:solidFill>
                <a:latin typeface="Roboto Mono"/>
                <a:ea typeface="Roboto Mono"/>
                <a:cs typeface="Roboto Mono"/>
                <a:sym typeface="Roboto Mono"/>
              </a:rPr>
              <a:t>in</a:t>
            </a:r>
            <a:r>
              <a:rPr lang="pt-BR" sz="600">
                <a:solidFill>
                  <a:srgbClr val="DDDDDD"/>
                </a:solidFill>
                <a:latin typeface="Roboto Mono"/>
                <a:ea typeface="Roboto Mono"/>
                <a:cs typeface="Roboto Mono"/>
                <a:sym typeface="Roboto Mono"/>
              </a:rPr>
              <a:t> range(q_min,q_max+1)])</a:t>
            </a:r>
            <a:br>
              <a:rPr lang="pt-BR" sz="600">
                <a:solidFill>
                  <a:srgbClr val="DDDDDD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br>
              <a:rPr lang="pt-BR" sz="600">
                <a:solidFill>
                  <a:srgbClr val="DDDDDD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b="1" lang="pt-BR" sz="600">
                <a:solidFill>
                  <a:srgbClr val="F92672"/>
                </a:solidFill>
                <a:latin typeface="Roboto Mono"/>
                <a:ea typeface="Roboto Mono"/>
                <a:cs typeface="Roboto Mono"/>
                <a:sym typeface="Roboto Mono"/>
              </a:rPr>
              <a:t>for</a:t>
            </a:r>
            <a:r>
              <a:rPr lang="pt-BR" sz="600">
                <a:solidFill>
                  <a:srgbClr val="DDDDDD"/>
                </a:solidFill>
                <a:latin typeface="Roboto Mono"/>
                <a:ea typeface="Roboto Mono"/>
                <a:cs typeface="Roboto Mono"/>
                <a:sym typeface="Roboto Mono"/>
              </a:rPr>
              <a:t> p,d,q </a:t>
            </a:r>
            <a:r>
              <a:rPr b="1" lang="pt-BR" sz="600">
                <a:solidFill>
                  <a:srgbClr val="F92672"/>
                </a:solidFill>
                <a:latin typeface="Roboto Mono"/>
                <a:ea typeface="Roboto Mono"/>
                <a:cs typeface="Roboto Mono"/>
                <a:sym typeface="Roboto Mono"/>
              </a:rPr>
              <a:t>in</a:t>
            </a:r>
            <a:r>
              <a:rPr lang="pt-BR" sz="600">
                <a:solidFill>
                  <a:srgbClr val="DDDDDD"/>
                </a:solidFill>
                <a:latin typeface="Roboto Mono"/>
                <a:ea typeface="Roboto Mono"/>
                <a:cs typeface="Roboto Mono"/>
                <a:sym typeface="Roboto Mono"/>
              </a:rPr>
              <a:t> itertools.product(range(p_min,p_max+1),</a:t>
            </a:r>
            <a:br>
              <a:rPr lang="pt-BR" sz="600">
                <a:solidFill>
                  <a:srgbClr val="DDDDDD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pt-BR" sz="600">
                <a:solidFill>
                  <a:srgbClr val="DDDDDD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                 range(d_min,d_max+1),</a:t>
            </a:r>
            <a:br>
              <a:rPr lang="pt-BR" sz="600">
                <a:solidFill>
                  <a:srgbClr val="DDDDDD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pt-BR" sz="600">
                <a:solidFill>
                  <a:srgbClr val="DDDDDD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                 range(q_min,q_max+1)):</a:t>
            </a:r>
            <a:br>
              <a:rPr lang="pt-BR" sz="600">
                <a:solidFill>
                  <a:srgbClr val="DDDDDD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pt-BR" sz="600">
                <a:solidFill>
                  <a:srgbClr val="DDDDDD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1" lang="pt-BR" sz="600">
                <a:solidFill>
                  <a:srgbClr val="F92672"/>
                </a:solidFill>
                <a:latin typeface="Roboto Mono"/>
                <a:ea typeface="Roboto Mono"/>
                <a:cs typeface="Roboto Mono"/>
                <a:sym typeface="Roboto Mono"/>
              </a:rPr>
              <a:t>if</a:t>
            </a:r>
            <a:r>
              <a:rPr lang="pt-BR" sz="600">
                <a:solidFill>
                  <a:srgbClr val="DDDDDD"/>
                </a:solidFill>
                <a:latin typeface="Roboto Mono"/>
                <a:ea typeface="Roboto Mono"/>
                <a:cs typeface="Roboto Mono"/>
                <a:sym typeface="Roboto Mono"/>
              </a:rPr>
              <a:t> p==0 </a:t>
            </a:r>
            <a:r>
              <a:rPr b="1" lang="pt-BR" sz="600">
                <a:solidFill>
                  <a:srgbClr val="F92672"/>
                </a:solidFill>
                <a:latin typeface="Roboto Mono"/>
                <a:ea typeface="Roboto Mono"/>
                <a:cs typeface="Roboto Mono"/>
                <a:sym typeface="Roboto Mono"/>
              </a:rPr>
              <a:t>and</a:t>
            </a:r>
            <a:r>
              <a:rPr lang="pt-BR" sz="600">
                <a:solidFill>
                  <a:srgbClr val="DDDDDD"/>
                </a:solidFill>
                <a:latin typeface="Roboto Mono"/>
                <a:ea typeface="Roboto Mono"/>
                <a:cs typeface="Roboto Mono"/>
                <a:sym typeface="Roboto Mono"/>
              </a:rPr>
              <a:t> d==0 </a:t>
            </a:r>
            <a:r>
              <a:rPr b="1" lang="pt-BR" sz="600">
                <a:solidFill>
                  <a:srgbClr val="F92672"/>
                </a:solidFill>
                <a:latin typeface="Roboto Mono"/>
                <a:ea typeface="Roboto Mono"/>
                <a:cs typeface="Roboto Mono"/>
                <a:sym typeface="Roboto Mono"/>
              </a:rPr>
              <a:t>and</a:t>
            </a:r>
            <a:r>
              <a:rPr lang="pt-BR" sz="600">
                <a:solidFill>
                  <a:srgbClr val="DDDDDD"/>
                </a:solidFill>
                <a:latin typeface="Roboto Mono"/>
                <a:ea typeface="Roboto Mono"/>
                <a:cs typeface="Roboto Mono"/>
                <a:sym typeface="Roboto Mono"/>
              </a:rPr>
              <a:t> q==0:</a:t>
            </a:r>
            <a:br>
              <a:rPr lang="pt-BR" sz="600">
                <a:solidFill>
                  <a:srgbClr val="DDDDDD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pt-BR" sz="600">
                <a:solidFill>
                  <a:srgbClr val="DDDDDD"/>
                </a:solidFill>
                <a:latin typeface="Roboto Mono"/>
                <a:ea typeface="Roboto Mono"/>
                <a:cs typeface="Roboto Mono"/>
                <a:sym typeface="Roboto Mono"/>
              </a:rPr>
              <a:t>        r_bic.loc[</a:t>
            </a:r>
            <a:r>
              <a:rPr lang="pt-BR" sz="600">
                <a:solidFill>
                  <a:srgbClr val="A6E22E"/>
                </a:solidFill>
                <a:latin typeface="Roboto Mono"/>
                <a:ea typeface="Roboto Mono"/>
                <a:cs typeface="Roboto Mono"/>
                <a:sym typeface="Roboto Mono"/>
              </a:rPr>
              <a:t>'AR{}'</a:t>
            </a:r>
            <a:r>
              <a:rPr lang="pt-BR" sz="600">
                <a:solidFill>
                  <a:srgbClr val="DDDDDD"/>
                </a:solidFill>
                <a:latin typeface="Roboto Mono"/>
                <a:ea typeface="Roboto Mono"/>
                <a:cs typeface="Roboto Mono"/>
                <a:sym typeface="Roboto Mono"/>
              </a:rPr>
              <a:t>.format(p), </a:t>
            </a:r>
            <a:r>
              <a:rPr lang="pt-BR" sz="600">
                <a:solidFill>
                  <a:srgbClr val="A6E22E"/>
                </a:solidFill>
                <a:latin typeface="Roboto Mono"/>
                <a:ea typeface="Roboto Mono"/>
                <a:cs typeface="Roboto Mono"/>
                <a:sym typeface="Roboto Mono"/>
              </a:rPr>
              <a:t>'MA{}'</a:t>
            </a:r>
            <a:r>
              <a:rPr lang="pt-BR" sz="600">
                <a:solidFill>
                  <a:srgbClr val="DDDDDD"/>
                </a:solidFill>
                <a:latin typeface="Roboto Mono"/>
                <a:ea typeface="Roboto Mono"/>
                <a:cs typeface="Roboto Mono"/>
                <a:sym typeface="Roboto Mono"/>
              </a:rPr>
              <a:t>.format(q)] = np.nan</a:t>
            </a:r>
            <a:br>
              <a:rPr lang="pt-BR" sz="600">
                <a:solidFill>
                  <a:srgbClr val="DDDDDD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pt-BR" sz="600">
                <a:solidFill>
                  <a:srgbClr val="DDDDDD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b="1" lang="pt-BR" sz="600">
                <a:solidFill>
                  <a:srgbClr val="F92672"/>
                </a:solidFill>
                <a:latin typeface="Roboto Mono"/>
                <a:ea typeface="Roboto Mono"/>
                <a:cs typeface="Roboto Mono"/>
                <a:sym typeface="Roboto Mono"/>
              </a:rPr>
              <a:t>continue</a:t>
            </a:r>
            <a:br>
              <a:rPr lang="pt-BR" sz="600">
                <a:solidFill>
                  <a:srgbClr val="DDDDDD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pt-BR" sz="600">
                <a:solidFill>
                  <a:srgbClr val="DDDDDD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1" lang="pt-BR" sz="600">
                <a:solidFill>
                  <a:srgbClr val="F92672"/>
                </a:solidFill>
                <a:latin typeface="Roboto Mono"/>
                <a:ea typeface="Roboto Mono"/>
                <a:cs typeface="Roboto Mono"/>
                <a:sym typeface="Roboto Mono"/>
              </a:rPr>
              <a:t>try</a:t>
            </a:r>
            <a:r>
              <a:rPr lang="pt-BR" sz="600">
                <a:solidFill>
                  <a:srgbClr val="DDDDDD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br>
              <a:rPr lang="pt-BR" sz="600">
                <a:solidFill>
                  <a:srgbClr val="DDDDDD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pt-BR" sz="600">
                <a:solidFill>
                  <a:srgbClr val="DDDDDD"/>
                </a:solidFill>
                <a:latin typeface="Roboto Mono"/>
                <a:ea typeface="Roboto Mono"/>
                <a:cs typeface="Roboto Mono"/>
                <a:sym typeface="Roboto Mono"/>
              </a:rPr>
              <a:t>        model = sm.tsa.SARIMAX(series_diff2, order=(p, d, q), freq=</a:t>
            </a:r>
            <a:r>
              <a:rPr lang="pt-BR" sz="600">
                <a:solidFill>
                  <a:srgbClr val="A6E22E"/>
                </a:solidFill>
                <a:latin typeface="Roboto Mono"/>
                <a:ea typeface="Roboto Mono"/>
                <a:cs typeface="Roboto Mono"/>
                <a:sym typeface="Roboto Mono"/>
              </a:rPr>
              <a:t>"D"</a:t>
            </a:r>
            <a:r>
              <a:rPr lang="pt-BR" sz="600">
                <a:solidFill>
                  <a:srgbClr val="DDDDDD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br>
              <a:rPr lang="pt-BR" sz="600">
                <a:solidFill>
                  <a:srgbClr val="DDDDDD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pt-BR" sz="600">
                <a:solidFill>
                  <a:srgbClr val="DDDDDD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                 </a:t>
            </a:r>
            <a:r>
              <a:rPr lang="pt-BR" sz="600">
                <a:solidFill>
                  <a:srgbClr val="75715E"/>
                </a:solidFill>
                <a:latin typeface="Roboto Mono"/>
                <a:ea typeface="Roboto Mono"/>
                <a:cs typeface="Roboto Mono"/>
                <a:sym typeface="Roboto Mono"/>
              </a:rPr>
              <a:t>#enforce_stationarity=False,</a:t>
            </a:r>
            <a:br>
              <a:rPr lang="pt-BR" sz="600">
                <a:solidFill>
                  <a:srgbClr val="DDDDDD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pt-BR" sz="600">
                <a:solidFill>
                  <a:srgbClr val="DDDDDD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                 </a:t>
            </a:r>
            <a:r>
              <a:rPr lang="pt-BR" sz="600">
                <a:solidFill>
                  <a:srgbClr val="75715E"/>
                </a:solidFill>
                <a:latin typeface="Roboto Mono"/>
                <a:ea typeface="Roboto Mono"/>
                <a:cs typeface="Roboto Mono"/>
                <a:sym typeface="Roboto Mono"/>
              </a:rPr>
              <a:t>#enforce_invertibility=False,</a:t>
            </a:r>
            <a:br>
              <a:rPr lang="pt-BR" sz="600">
                <a:solidFill>
                  <a:srgbClr val="DDDDDD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pt-BR" sz="600">
                <a:solidFill>
                  <a:srgbClr val="DDDDDD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                )</a:t>
            </a:r>
            <a:br>
              <a:rPr lang="pt-BR" sz="600">
                <a:solidFill>
                  <a:srgbClr val="DDDDDD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pt-BR" sz="600">
                <a:solidFill>
                  <a:srgbClr val="DDDDDD"/>
                </a:solidFill>
                <a:latin typeface="Roboto Mono"/>
                <a:ea typeface="Roboto Mono"/>
                <a:cs typeface="Roboto Mono"/>
                <a:sym typeface="Roboto Mono"/>
              </a:rPr>
              <a:t>        results = model.fit()</a:t>
            </a:r>
            <a:br>
              <a:rPr lang="pt-BR" sz="600">
                <a:solidFill>
                  <a:srgbClr val="DDDDDD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pt-BR" sz="600">
                <a:solidFill>
                  <a:srgbClr val="DDDDDD"/>
                </a:solidFill>
                <a:latin typeface="Roboto Mono"/>
                <a:ea typeface="Roboto Mono"/>
                <a:cs typeface="Roboto Mono"/>
                <a:sym typeface="Roboto Mono"/>
              </a:rPr>
              <a:t>        r_bic.loc[</a:t>
            </a:r>
            <a:r>
              <a:rPr lang="pt-BR" sz="600">
                <a:solidFill>
                  <a:srgbClr val="A6E22E"/>
                </a:solidFill>
                <a:latin typeface="Roboto Mono"/>
                <a:ea typeface="Roboto Mono"/>
                <a:cs typeface="Roboto Mono"/>
                <a:sym typeface="Roboto Mono"/>
              </a:rPr>
              <a:t>'AR{}'</a:t>
            </a:r>
            <a:r>
              <a:rPr lang="pt-BR" sz="600">
                <a:solidFill>
                  <a:srgbClr val="DDDDDD"/>
                </a:solidFill>
                <a:latin typeface="Roboto Mono"/>
                <a:ea typeface="Roboto Mono"/>
                <a:cs typeface="Roboto Mono"/>
                <a:sym typeface="Roboto Mono"/>
              </a:rPr>
              <a:t>.format(p), </a:t>
            </a:r>
            <a:r>
              <a:rPr lang="pt-BR" sz="600">
                <a:solidFill>
                  <a:srgbClr val="A6E22E"/>
                </a:solidFill>
                <a:latin typeface="Roboto Mono"/>
                <a:ea typeface="Roboto Mono"/>
                <a:cs typeface="Roboto Mono"/>
                <a:sym typeface="Roboto Mono"/>
              </a:rPr>
              <a:t>'MA{}'</a:t>
            </a:r>
            <a:r>
              <a:rPr lang="pt-BR" sz="600">
                <a:solidFill>
                  <a:srgbClr val="DDDDDD"/>
                </a:solidFill>
                <a:latin typeface="Roboto Mono"/>
                <a:ea typeface="Roboto Mono"/>
                <a:cs typeface="Roboto Mono"/>
                <a:sym typeface="Roboto Mono"/>
              </a:rPr>
              <a:t>.format(q)] = results.bic</a:t>
            </a:r>
            <a:br>
              <a:rPr lang="pt-BR" sz="600">
                <a:solidFill>
                  <a:srgbClr val="DDDDDD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pt-BR" sz="600">
                <a:solidFill>
                  <a:srgbClr val="DDDDDD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1" lang="pt-BR" sz="600">
                <a:solidFill>
                  <a:srgbClr val="F92672"/>
                </a:solidFill>
                <a:latin typeface="Roboto Mono"/>
                <a:ea typeface="Roboto Mono"/>
                <a:cs typeface="Roboto Mono"/>
                <a:sym typeface="Roboto Mono"/>
              </a:rPr>
              <a:t>except</a:t>
            </a:r>
            <a:r>
              <a:rPr lang="pt-BR" sz="600">
                <a:solidFill>
                  <a:srgbClr val="DDDDDD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br>
              <a:rPr lang="pt-BR" sz="600">
                <a:solidFill>
                  <a:srgbClr val="DDDDDD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pt-BR" sz="600">
                <a:solidFill>
                  <a:srgbClr val="DDDDDD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b="1" lang="pt-BR" sz="600">
                <a:solidFill>
                  <a:srgbClr val="F92672"/>
                </a:solidFill>
                <a:latin typeface="Roboto Mono"/>
                <a:ea typeface="Roboto Mono"/>
                <a:cs typeface="Roboto Mono"/>
                <a:sym typeface="Roboto Mono"/>
              </a:rPr>
              <a:t>continue</a:t>
            </a:r>
            <a:endParaRPr b="1" sz="600">
              <a:solidFill>
                <a:srgbClr val="F9267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br>
              <a:rPr lang="pt-BR" sz="600">
                <a:solidFill>
                  <a:srgbClr val="DDDDDD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pt-BR" sz="600">
                <a:solidFill>
                  <a:srgbClr val="DDDDDD"/>
                </a:solidFill>
                <a:latin typeface="Roboto Mono"/>
                <a:ea typeface="Roboto Mono"/>
                <a:cs typeface="Roboto Mono"/>
                <a:sym typeface="Roboto Mono"/>
              </a:rPr>
              <a:t>results_bic = r_bic[r_bic.columns].astype(float)</a:t>
            </a:r>
            <a:br>
              <a:rPr lang="pt-BR" sz="600">
                <a:solidFill>
                  <a:srgbClr val="DDDDDD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endParaRPr sz="600">
              <a:solidFill>
                <a:srgbClr val="DDDDDD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BR" sz="600">
                <a:solidFill>
                  <a:srgbClr val="DDDDDD"/>
                </a:solidFill>
                <a:latin typeface="Roboto Mono"/>
                <a:ea typeface="Roboto Mono"/>
                <a:cs typeface="Roboto Mono"/>
                <a:sym typeface="Roboto Mono"/>
              </a:rPr>
              <a:t>fig, ax = plt.subplots(figsize=(10, 8))</a:t>
            </a:r>
            <a:br>
              <a:rPr lang="pt-BR" sz="600">
                <a:solidFill>
                  <a:srgbClr val="DDDDDD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pt-BR" sz="600">
                <a:solidFill>
                  <a:srgbClr val="DDDDDD"/>
                </a:solidFill>
                <a:latin typeface="Roboto Mono"/>
                <a:ea typeface="Roboto Mono"/>
                <a:cs typeface="Roboto Mono"/>
                <a:sym typeface="Roboto Mono"/>
              </a:rPr>
              <a:t>ax = sns.heatmap(results_bic,</a:t>
            </a:r>
            <a:br>
              <a:rPr lang="pt-BR" sz="600">
                <a:solidFill>
                  <a:srgbClr val="DDDDDD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pt-BR" sz="600">
                <a:solidFill>
                  <a:srgbClr val="DDDDDD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   mask=results_bic.isnull(),</a:t>
            </a:r>
            <a:br>
              <a:rPr lang="pt-BR" sz="600">
                <a:solidFill>
                  <a:srgbClr val="DDDDDD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pt-BR" sz="600">
                <a:solidFill>
                  <a:srgbClr val="DDDDDD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   ax=ax,</a:t>
            </a:r>
            <a:br>
              <a:rPr lang="pt-BR" sz="600">
                <a:solidFill>
                  <a:srgbClr val="DDDDDD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pt-BR" sz="600">
                <a:solidFill>
                  <a:srgbClr val="DDDDDD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   annot=</a:t>
            </a:r>
            <a:r>
              <a:rPr b="1" lang="pt-BR" sz="600">
                <a:solidFill>
                  <a:srgbClr val="F92672"/>
                </a:solidFill>
                <a:latin typeface="Roboto Mono"/>
                <a:ea typeface="Roboto Mono"/>
                <a:cs typeface="Roboto Mono"/>
                <a:sym typeface="Roboto Mono"/>
              </a:rPr>
              <a:t>True</a:t>
            </a:r>
            <a:r>
              <a:rPr lang="pt-BR" sz="600">
                <a:solidFill>
                  <a:srgbClr val="DDDDDD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br>
              <a:rPr lang="pt-BR" sz="600">
                <a:solidFill>
                  <a:srgbClr val="DDDDDD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pt-BR" sz="600">
                <a:solidFill>
                  <a:srgbClr val="DDDDDD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   fmt=</a:t>
            </a:r>
            <a:r>
              <a:rPr lang="pt-BR" sz="600">
                <a:solidFill>
                  <a:srgbClr val="A6E22E"/>
                </a:solidFill>
                <a:latin typeface="Roboto Mono"/>
                <a:ea typeface="Roboto Mono"/>
                <a:cs typeface="Roboto Mono"/>
                <a:sym typeface="Roboto Mono"/>
              </a:rPr>
              <a:t>'.2f'</a:t>
            </a:r>
            <a:r>
              <a:rPr lang="pt-BR" sz="600">
                <a:solidFill>
                  <a:srgbClr val="DDDDDD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br>
              <a:rPr lang="pt-BR" sz="600">
                <a:solidFill>
                  <a:srgbClr val="DDDDDD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pt-BR" sz="600">
                <a:solidFill>
                  <a:srgbClr val="DDDDDD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   );</a:t>
            </a:r>
            <a:br>
              <a:rPr lang="pt-BR" sz="600">
                <a:solidFill>
                  <a:srgbClr val="DDDDDD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pt-BR" sz="600">
                <a:solidFill>
                  <a:srgbClr val="DDDDDD"/>
                </a:solidFill>
                <a:latin typeface="Roboto Mono"/>
                <a:ea typeface="Roboto Mono"/>
                <a:cs typeface="Roboto Mono"/>
                <a:sym typeface="Roboto Mono"/>
              </a:rPr>
              <a:t>ax.set_title(</a:t>
            </a:r>
            <a:r>
              <a:rPr lang="pt-BR" sz="600">
                <a:solidFill>
                  <a:srgbClr val="A6E22E"/>
                </a:solidFill>
                <a:latin typeface="Roboto Mono"/>
                <a:ea typeface="Roboto Mono"/>
                <a:cs typeface="Roboto Mono"/>
                <a:sym typeface="Roboto Mono"/>
              </a:rPr>
              <a:t>'BIC'</a:t>
            </a:r>
            <a:r>
              <a:rPr lang="pt-BR" sz="600">
                <a:solidFill>
                  <a:srgbClr val="DDDDDD"/>
                </a:solidFill>
                <a:latin typeface="Roboto Mono"/>
                <a:ea typeface="Roboto Mono"/>
                <a:cs typeface="Roboto Mono"/>
                <a:sym typeface="Roboto Mono"/>
              </a:rPr>
              <a:t>);</a:t>
            </a:r>
            <a:br>
              <a:rPr lang="pt-BR" sz="600">
                <a:solidFill>
                  <a:srgbClr val="DDDDDD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endParaRPr sz="6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15E"/>
              </a:buClr>
              <a:buSzPts val="500"/>
              <a:buFont typeface="Roboto Mono"/>
              <a:buNone/>
            </a:pPr>
            <a:r>
              <a:t/>
            </a:r>
            <a:endParaRPr sz="6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32" name="Google Shape;332;p30"/>
          <p:cNvSpPr/>
          <p:nvPr/>
        </p:nvSpPr>
        <p:spPr>
          <a:xfrm>
            <a:off x="485675" y="4053475"/>
            <a:ext cx="2153700" cy="914100"/>
          </a:xfrm>
          <a:prstGeom prst="roundRect">
            <a:avLst>
              <a:gd fmla="val 6876" name="adj"/>
            </a:avLst>
          </a:prstGeom>
          <a:noFill/>
          <a:ln cap="flat" cmpd="sng" w="19050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333" name="Google Shape;333;p30"/>
          <p:cNvCxnSpPr>
            <a:stCxn id="332" idx="3"/>
            <a:endCxn id="328" idx="1"/>
          </p:cNvCxnSpPr>
          <p:nvPr/>
        </p:nvCxnSpPr>
        <p:spPr>
          <a:xfrm flipH="1" rot="10800000">
            <a:off x="2639375" y="1065325"/>
            <a:ext cx="1441800" cy="3445200"/>
          </a:xfrm>
          <a:prstGeom prst="curvedConnector3">
            <a:avLst>
              <a:gd fmla="val 50003" name="adj1"/>
            </a:avLst>
          </a:prstGeom>
          <a:noFill/>
          <a:ln cap="flat" cmpd="sng" w="38100">
            <a:solidFill>
              <a:srgbClr val="0F4DD9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34" name="Google Shape;334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97287" y="2161537"/>
            <a:ext cx="3410287" cy="2883788"/>
          </a:xfrm>
          <a:prstGeom prst="rect">
            <a:avLst/>
          </a:prstGeom>
          <a:noFill/>
          <a:ln cap="flat" cmpd="sng" w="38100">
            <a:solidFill>
              <a:srgbClr val="0F56DE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AEAEA"/>
        </a:solidFill>
      </p:bgPr>
    </p:bg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9" name="Google Shape;339;p31"/>
          <p:cNvPicPr preferRelativeResize="0"/>
          <p:nvPr/>
        </p:nvPicPr>
        <p:blipFill rotWithShape="1">
          <a:blip r:embed="rId3">
            <a:alphaModFix/>
          </a:blip>
          <a:srcRect b="0" l="0" r="64809" t="0"/>
          <a:stretch/>
        </p:blipFill>
        <p:spPr>
          <a:xfrm>
            <a:off x="-68125" y="0"/>
            <a:ext cx="328817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31"/>
          <p:cNvSpPr txBox="1"/>
          <p:nvPr/>
        </p:nvSpPr>
        <p:spPr>
          <a:xfrm>
            <a:off x="367811" y="217140"/>
            <a:ext cx="2662200" cy="21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rPr b="1" lang="pt-BR"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Building the model</a:t>
            </a:r>
            <a:endParaRPr sz="500"/>
          </a:p>
        </p:txBody>
      </p:sp>
      <p:sp>
        <p:nvSpPr>
          <p:cNvPr id="341" name="Google Shape;341;p31"/>
          <p:cNvSpPr/>
          <p:nvPr/>
        </p:nvSpPr>
        <p:spPr>
          <a:xfrm>
            <a:off x="417600" y="626625"/>
            <a:ext cx="6118800" cy="1281000"/>
          </a:xfrm>
          <a:prstGeom prst="roundRect">
            <a:avLst>
              <a:gd fmla="val 2842" name="adj"/>
            </a:avLst>
          </a:prstGeom>
          <a:solidFill>
            <a:srgbClr val="0B0725"/>
          </a:solidFill>
          <a:ln>
            <a:noFill/>
          </a:ln>
          <a:effectLst>
            <a:outerShdw blurRad="1270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42" name="Google Shape;342;p31"/>
          <p:cNvSpPr txBox="1"/>
          <p:nvPr/>
        </p:nvSpPr>
        <p:spPr>
          <a:xfrm>
            <a:off x="634742" y="781771"/>
            <a:ext cx="6213000" cy="6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100">
                <a:solidFill>
                  <a:srgbClr val="F92672"/>
                </a:solidFill>
                <a:latin typeface="Consolas"/>
                <a:ea typeface="Consolas"/>
                <a:cs typeface="Consolas"/>
                <a:sym typeface="Consolas"/>
              </a:rPr>
              <a:t>import</a:t>
            </a:r>
            <a:r>
              <a:rPr lang="pt-BR" sz="11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statsmodels.api </a:t>
            </a:r>
            <a:r>
              <a:rPr lang="pt-BR" sz="1100">
                <a:solidFill>
                  <a:srgbClr val="F92672"/>
                </a:solidFill>
                <a:latin typeface="Consolas"/>
                <a:ea typeface="Consolas"/>
                <a:cs typeface="Consolas"/>
                <a:sym typeface="Consolas"/>
              </a:rPr>
              <a:t>as</a:t>
            </a:r>
            <a:r>
              <a:rPr lang="pt-BR" sz="11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sm</a:t>
            </a:r>
            <a:endParaRPr sz="110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arima203 = sm.tsa.SARIMAX(series_diff2, order=(2, 0, 3), freq=</a:t>
            </a:r>
            <a:r>
              <a:rPr lang="pt-BR" sz="1100">
                <a:solidFill>
                  <a:srgbClr val="E06666"/>
                </a:solidFill>
                <a:latin typeface="Roboto Mono"/>
                <a:ea typeface="Roboto Mono"/>
                <a:cs typeface="Roboto Mono"/>
                <a:sym typeface="Roboto Mono"/>
              </a:rPr>
              <a:t>'D'</a:t>
            </a:r>
            <a:r>
              <a:rPr lang="pt-BR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1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model_results = arima203.fit()</a:t>
            </a:r>
            <a:endParaRPr sz="11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DDDDD"/>
              </a:buClr>
              <a:buSzPts val="1100"/>
              <a:buFont typeface="Roboto Mono"/>
              <a:buNone/>
            </a:pPr>
            <a:r>
              <a:rPr lang="pt-BR" sz="11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model_results.plot_diagnostics()</a:t>
            </a:r>
            <a:endParaRPr sz="11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DDDDD"/>
              </a:buClr>
              <a:buSzPts val="1100"/>
              <a:buFont typeface="Roboto Mono"/>
              <a:buNone/>
            </a:pPr>
            <a:r>
              <a:t/>
            </a:r>
            <a:endParaRPr sz="11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AEAEA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oogle Shape;50;p5"/>
          <p:cNvPicPr preferRelativeResize="0"/>
          <p:nvPr/>
        </p:nvPicPr>
        <p:blipFill rotWithShape="1">
          <a:blip r:embed="rId3">
            <a:alphaModFix/>
          </a:blip>
          <a:srcRect b="6576" l="8477" r="8486" t="0"/>
          <a:stretch/>
        </p:blipFill>
        <p:spPr>
          <a:xfrm>
            <a:off x="0" y="0"/>
            <a:ext cx="914399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5"/>
          <p:cNvSpPr/>
          <p:nvPr/>
        </p:nvSpPr>
        <p:spPr>
          <a:xfrm flipH="1" rot="10800000"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0052FF">
                  <a:alpha val="68627"/>
                </a:srgbClr>
              </a:gs>
              <a:gs pos="100000">
                <a:srgbClr val="002F93">
                  <a:alpha val="0"/>
                </a:srgbClr>
              </a:gs>
            </a:gsLst>
            <a:lin ang="5400012" scaled="0"/>
          </a:gradFill>
          <a:ln cap="flat" cmpd="sng" w="9525">
            <a:solidFill>
              <a:srgbClr val="30303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5"/>
          <p:cNvSpPr/>
          <p:nvPr/>
        </p:nvSpPr>
        <p:spPr>
          <a:xfrm>
            <a:off x="3703725" y="2970825"/>
            <a:ext cx="5440500" cy="1286700"/>
          </a:xfrm>
          <a:prstGeom prst="rect">
            <a:avLst/>
          </a:prstGeom>
          <a:solidFill>
            <a:srgbClr val="0052FF"/>
          </a:solidFill>
          <a:ln>
            <a:noFill/>
          </a:ln>
          <a:effectLst>
            <a:outerShdw blurRad="57150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5"/>
          <p:cNvSpPr txBox="1"/>
          <p:nvPr/>
        </p:nvSpPr>
        <p:spPr>
          <a:xfrm>
            <a:off x="3996075" y="3175975"/>
            <a:ext cx="48873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B0725"/>
              </a:buClr>
              <a:buSzPts val="2400"/>
              <a:buFont typeface="Helvetica Neue"/>
              <a:buNone/>
            </a:pPr>
            <a:r>
              <a:rPr lang="pt-BR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We're a </a:t>
            </a:r>
            <a:r>
              <a:rPr b="1" lang="pt-BR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team of experts</a:t>
            </a:r>
            <a:r>
              <a:rPr lang="pt-BR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from Brazil. </a:t>
            </a:r>
            <a:endParaRPr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B0725"/>
              </a:buClr>
              <a:buSzPts val="2400"/>
              <a:buFont typeface="Helvetica Neue"/>
              <a:buNone/>
            </a:pPr>
            <a:r>
              <a:rPr lang="pt-BR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We help our clients </a:t>
            </a:r>
            <a:r>
              <a:rPr b="1" lang="pt-BR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evolve their products</a:t>
            </a:r>
            <a:r>
              <a:rPr lang="pt-BR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the right way </a:t>
            </a:r>
            <a:endParaRPr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B0725"/>
              </a:buClr>
              <a:buSzPts val="2400"/>
              <a:buFont typeface="Helvetica Neue"/>
              <a:buNone/>
            </a:pPr>
            <a:r>
              <a:rPr lang="pt-BR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with </a:t>
            </a:r>
            <a:r>
              <a:rPr b="1" lang="pt-BR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top notch</a:t>
            </a:r>
            <a:r>
              <a:rPr lang="pt-BR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development and UX techniques.</a:t>
            </a:r>
            <a:endParaRPr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4" name="Google Shape;54;p5"/>
          <p:cNvSpPr/>
          <p:nvPr/>
        </p:nvSpPr>
        <p:spPr>
          <a:xfrm rot="-2700000">
            <a:off x="8486946" y="-603329"/>
            <a:ext cx="901561" cy="1587172"/>
          </a:xfrm>
          <a:prstGeom prst="rect">
            <a:avLst/>
          </a:prstGeom>
          <a:solidFill>
            <a:srgbClr val="EAEAEA"/>
          </a:solidFill>
          <a:ln>
            <a:noFill/>
          </a:ln>
          <a:effectLst>
            <a:outerShdw blurRad="1270000" rotWithShape="0" dir="7871473" dist="405339">
              <a:srgbClr val="000000">
                <a:alpha val="298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5" name="Google Shape;55;p5"/>
          <p:cNvPicPr preferRelativeResize="0"/>
          <p:nvPr/>
        </p:nvPicPr>
        <p:blipFill rotWithShape="1">
          <a:blip r:embed="rId4">
            <a:alphaModFix/>
          </a:blip>
          <a:srcRect b="0" l="0" r="47970" t="0"/>
          <a:stretch/>
        </p:blipFill>
        <p:spPr>
          <a:xfrm>
            <a:off x="-3670" y="0"/>
            <a:ext cx="131087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5"/>
          <p:cNvSpPr/>
          <p:nvPr/>
        </p:nvSpPr>
        <p:spPr>
          <a:xfrm rot="-1972145">
            <a:off x="-773537" y="1600721"/>
            <a:ext cx="2229874" cy="5553921"/>
          </a:xfrm>
          <a:prstGeom prst="rect">
            <a:avLst/>
          </a:prstGeom>
          <a:solidFill>
            <a:srgbClr val="0052FF"/>
          </a:solidFill>
          <a:ln>
            <a:noFill/>
          </a:ln>
          <a:effectLst>
            <a:outerShdw blurRad="1270000" rotWithShape="0" dir="19194060" dist="405339">
              <a:srgbClr val="000000">
                <a:alpha val="498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7" name="Google Shape;57;p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7100" y="744800"/>
            <a:ext cx="4732529" cy="2011225"/>
          </a:xfrm>
          <a:prstGeom prst="rect">
            <a:avLst/>
          </a:prstGeom>
          <a:noFill/>
          <a:ln>
            <a:noFill/>
          </a:ln>
          <a:effectLst>
            <a:outerShdw blurRad="542925" rotWithShape="0" algn="bl" dir="7140000" dist="314325">
              <a:srgbClr val="000000">
                <a:alpha val="48000"/>
              </a:srgbClr>
            </a:outerShdw>
          </a:effectLst>
        </p:spPr>
      </p:pic>
      <p:sp>
        <p:nvSpPr>
          <p:cNvPr id="58" name="Google Shape;58;p5"/>
          <p:cNvSpPr txBox="1"/>
          <p:nvPr/>
        </p:nvSpPr>
        <p:spPr>
          <a:xfrm>
            <a:off x="3843675" y="4157050"/>
            <a:ext cx="48873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B0725"/>
              </a:buClr>
              <a:buSzPts val="2400"/>
              <a:buFont typeface="Helvetica Neue"/>
              <a:buNone/>
            </a:pPr>
            <a:r>
              <a:rPr lang="pt-BR"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Get to know us: </a:t>
            </a:r>
            <a:r>
              <a:rPr lang="pt-BR" sz="1200" u="sng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  <a:hlinkClick r:id="rId6"/>
              </a:rPr>
              <a:t>vintasoftware.com</a:t>
            </a:r>
            <a:endParaRPr sz="12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AEAEA"/>
        </a:solidFill>
      </p:bgPr>
    </p:bg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7" name="Google Shape;347;p32"/>
          <p:cNvPicPr preferRelativeResize="0"/>
          <p:nvPr/>
        </p:nvPicPr>
        <p:blipFill rotWithShape="1">
          <a:blip r:embed="rId3">
            <a:alphaModFix/>
          </a:blip>
          <a:srcRect b="0" l="0" r="64809" t="0"/>
          <a:stretch/>
        </p:blipFill>
        <p:spPr>
          <a:xfrm>
            <a:off x="-68125" y="0"/>
            <a:ext cx="328817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32"/>
          <p:cNvSpPr txBox="1"/>
          <p:nvPr/>
        </p:nvSpPr>
        <p:spPr>
          <a:xfrm>
            <a:off x="367811" y="217140"/>
            <a:ext cx="2662200" cy="21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rPr b="1" lang="pt-BR"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Building the model</a:t>
            </a:r>
            <a:endParaRPr sz="500"/>
          </a:p>
        </p:txBody>
      </p:sp>
      <p:sp>
        <p:nvSpPr>
          <p:cNvPr id="349" name="Google Shape;349;p32"/>
          <p:cNvSpPr/>
          <p:nvPr/>
        </p:nvSpPr>
        <p:spPr>
          <a:xfrm>
            <a:off x="417600" y="626625"/>
            <a:ext cx="6118800" cy="1281000"/>
          </a:xfrm>
          <a:prstGeom prst="roundRect">
            <a:avLst>
              <a:gd fmla="val 2842" name="adj"/>
            </a:avLst>
          </a:prstGeom>
          <a:solidFill>
            <a:srgbClr val="0B0725"/>
          </a:solidFill>
          <a:ln>
            <a:noFill/>
          </a:ln>
          <a:effectLst>
            <a:outerShdw blurRad="1270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50" name="Google Shape;350;p32"/>
          <p:cNvSpPr txBox="1"/>
          <p:nvPr/>
        </p:nvSpPr>
        <p:spPr>
          <a:xfrm>
            <a:off x="634742" y="781771"/>
            <a:ext cx="6213000" cy="6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100">
                <a:solidFill>
                  <a:srgbClr val="F92672"/>
                </a:solidFill>
                <a:latin typeface="Consolas"/>
                <a:ea typeface="Consolas"/>
                <a:cs typeface="Consolas"/>
                <a:sym typeface="Consolas"/>
              </a:rPr>
              <a:t>import</a:t>
            </a:r>
            <a:r>
              <a:rPr lang="pt-BR" sz="11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statsmodels.api </a:t>
            </a:r>
            <a:r>
              <a:rPr lang="pt-BR" sz="1100">
                <a:solidFill>
                  <a:srgbClr val="F92672"/>
                </a:solidFill>
                <a:latin typeface="Consolas"/>
                <a:ea typeface="Consolas"/>
                <a:cs typeface="Consolas"/>
                <a:sym typeface="Consolas"/>
              </a:rPr>
              <a:t>as</a:t>
            </a:r>
            <a:r>
              <a:rPr lang="pt-BR" sz="11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sm</a:t>
            </a:r>
            <a:endParaRPr sz="110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arima203 = sm.tsa.SARIMAX(series_diff2, order=(2, 0, 3), freq=</a:t>
            </a:r>
            <a:r>
              <a:rPr lang="pt-BR" sz="1100">
                <a:solidFill>
                  <a:srgbClr val="E06666"/>
                </a:solidFill>
                <a:latin typeface="Roboto Mono"/>
                <a:ea typeface="Roboto Mono"/>
                <a:cs typeface="Roboto Mono"/>
                <a:sym typeface="Roboto Mono"/>
              </a:rPr>
              <a:t>'D'</a:t>
            </a:r>
            <a:r>
              <a:rPr lang="pt-BR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1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model_results = arima203.fit()</a:t>
            </a:r>
            <a:endParaRPr sz="11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DDDDD"/>
              </a:buClr>
              <a:buSzPts val="1100"/>
              <a:buFont typeface="Roboto Mono"/>
              <a:buNone/>
            </a:pPr>
            <a:r>
              <a:rPr lang="pt-BR" sz="11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model_results.plot_diagnostics()</a:t>
            </a:r>
            <a:endParaRPr sz="11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DDDDD"/>
              </a:buClr>
              <a:buSzPts val="1100"/>
              <a:buFont typeface="Roboto Mono"/>
              <a:buNone/>
            </a:pPr>
            <a:r>
              <a:t/>
            </a:r>
            <a:endParaRPr sz="11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51" name="Google Shape;351;p32"/>
          <p:cNvSpPr/>
          <p:nvPr/>
        </p:nvSpPr>
        <p:spPr>
          <a:xfrm>
            <a:off x="3633375" y="124900"/>
            <a:ext cx="5302500" cy="4950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52" name="Google Shape;352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22025" y="118725"/>
            <a:ext cx="5313675" cy="496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AEAEA"/>
        </a:solidFill>
      </p:bgPr>
    </p:bg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" name="Google Shape;357;p33"/>
          <p:cNvPicPr preferRelativeResize="0"/>
          <p:nvPr/>
        </p:nvPicPr>
        <p:blipFill rotWithShape="1">
          <a:blip r:embed="rId3">
            <a:alphaModFix/>
          </a:blip>
          <a:srcRect b="0" l="0" r="64809" t="0"/>
          <a:stretch/>
        </p:blipFill>
        <p:spPr>
          <a:xfrm>
            <a:off x="7373" y="0"/>
            <a:ext cx="3212676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p33"/>
          <p:cNvSpPr/>
          <p:nvPr/>
        </p:nvSpPr>
        <p:spPr>
          <a:xfrm>
            <a:off x="367800" y="594500"/>
            <a:ext cx="4571400" cy="4334700"/>
          </a:xfrm>
          <a:prstGeom prst="roundRect">
            <a:avLst>
              <a:gd fmla="val 1696" name="adj"/>
            </a:avLst>
          </a:prstGeom>
          <a:solidFill>
            <a:srgbClr val="0B0725"/>
          </a:solidFill>
          <a:ln>
            <a:noFill/>
          </a:ln>
          <a:effectLst>
            <a:outerShdw blurRad="1270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59" name="Google Shape;359;p33"/>
          <p:cNvSpPr txBox="1"/>
          <p:nvPr/>
        </p:nvSpPr>
        <p:spPr>
          <a:xfrm>
            <a:off x="367811" y="217140"/>
            <a:ext cx="2662200" cy="21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Long Term Forecast</a:t>
            </a:r>
            <a:endParaRPr b="1" sz="12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60" name="Google Shape;360;p33"/>
          <p:cNvSpPr txBox="1"/>
          <p:nvPr/>
        </p:nvSpPr>
        <p:spPr>
          <a:xfrm>
            <a:off x="517323" y="744150"/>
            <a:ext cx="4422000" cy="39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BR" sz="10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ts_test = raw_price_test_data[</a:t>
            </a:r>
            <a:r>
              <a:rPr lang="pt-BR" sz="1000">
                <a:solidFill>
                  <a:srgbClr val="E6DB74"/>
                </a:solidFill>
                <a:latin typeface="Consolas"/>
                <a:ea typeface="Consolas"/>
                <a:cs typeface="Consolas"/>
                <a:sym typeface="Consolas"/>
              </a:rPr>
              <a:t>'High'</a:t>
            </a:r>
            <a:r>
              <a:rPr lang="pt-BR" sz="10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]</a:t>
            </a:r>
            <a:br>
              <a:rPr lang="pt-BR" sz="10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pt-BR" sz="10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ts_test = np.log(ts_test).diff().diff(</a:t>
            </a:r>
            <a:r>
              <a:rPr lang="pt-BR" sz="1000">
                <a:solidFill>
                  <a:srgbClr val="AE81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pt-BR" sz="10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).dropna()</a:t>
            </a:r>
            <a:br>
              <a:rPr lang="pt-BR" sz="10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</a:br>
            <a:br>
              <a:rPr lang="pt-BR" sz="10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pt-BR" sz="1000">
                <a:solidFill>
                  <a:srgbClr val="75715E"/>
                </a:solidFill>
                <a:latin typeface="Consolas"/>
                <a:ea typeface="Consolas"/>
                <a:cs typeface="Consolas"/>
                <a:sym typeface="Consolas"/>
              </a:rPr>
              <a:t># get forecast 120 steps ahead in future</a:t>
            </a:r>
            <a:br>
              <a:rPr lang="pt-BR" sz="10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pt-BR" sz="10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pred_uc = model_results.get_forecast(steps=</a:t>
            </a:r>
            <a:r>
              <a:rPr lang="pt-BR" sz="1000">
                <a:solidFill>
                  <a:srgbClr val="AE81FF"/>
                </a:solidFill>
                <a:latin typeface="Consolas"/>
                <a:ea typeface="Consolas"/>
                <a:cs typeface="Consolas"/>
                <a:sym typeface="Consolas"/>
              </a:rPr>
              <a:t>120</a:t>
            </a:r>
            <a:r>
              <a:rPr lang="pt-BR" sz="10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br>
              <a:rPr lang="pt-BR" sz="10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pt-BR" sz="1000">
                <a:solidFill>
                  <a:srgbClr val="75715E"/>
                </a:solidFill>
                <a:latin typeface="Consolas"/>
                <a:ea typeface="Consolas"/>
                <a:cs typeface="Consolas"/>
                <a:sym typeface="Consolas"/>
              </a:rPr>
              <a:t># get confidence intervals of forecasts</a:t>
            </a:r>
            <a:br>
              <a:rPr lang="pt-BR" sz="10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pt-BR" sz="10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pred_ci = pred_uc.conf_int()</a:t>
            </a:r>
            <a:br>
              <a:rPr lang="pt-BR" sz="10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</a:br>
            <a:br>
              <a:rPr lang="pt-BR" sz="10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pt-BR" sz="1000">
                <a:solidFill>
                  <a:srgbClr val="75715E"/>
                </a:solidFill>
                <a:latin typeface="Consolas"/>
                <a:ea typeface="Consolas"/>
                <a:cs typeface="Consolas"/>
                <a:sym typeface="Consolas"/>
              </a:rPr>
              <a:t># plot time series and long-term forecast</a:t>
            </a:r>
            <a:br>
              <a:rPr lang="pt-BR" sz="10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pt-BR" sz="10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ax = series_diff2.loc[</a:t>
            </a:r>
            <a:r>
              <a:rPr lang="pt-BR" sz="1000">
                <a:solidFill>
                  <a:srgbClr val="E6DB74"/>
                </a:solidFill>
                <a:latin typeface="Consolas"/>
                <a:ea typeface="Consolas"/>
                <a:cs typeface="Consolas"/>
                <a:sym typeface="Consolas"/>
              </a:rPr>
              <a:t>'2017'</a:t>
            </a:r>
            <a:r>
              <a:rPr lang="pt-BR" sz="10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:].plot(label=</a:t>
            </a:r>
            <a:r>
              <a:rPr lang="pt-BR" sz="1000">
                <a:solidFill>
                  <a:srgbClr val="E6DB74"/>
                </a:solidFill>
                <a:latin typeface="Consolas"/>
                <a:ea typeface="Consolas"/>
                <a:cs typeface="Consolas"/>
                <a:sym typeface="Consolas"/>
              </a:rPr>
              <a:t>'Observed'</a:t>
            </a:r>
            <a:r>
              <a:rPr lang="pt-BR" sz="10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endParaRPr sz="100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BR" sz="10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figsize=(</a:t>
            </a:r>
            <a:r>
              <a:rPr lang="pt-BR" sz="1000">
                <a:solidFill>
                  <a:srgbClr val="AE81FF"/>
                </a:solidFill>
                <a:latin typeface="Consolas"/>
                <a:ea typeface="Consolas"/>
                <a:cs typeface="Consolas"/>
                <a:sym typeface="Consolas"/>
              </a:rPr>
              <a:t>16</a:t>
            </a:r>
            <a:r>
              <a:rPr lang="pt-BR" sz="10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pt-BR" sz="1000">
                <a:solidFill>
                  <a:srgbClr val="AE81FF"/>
                </a:solidFill>
                <a:latin typeface="Consolas"/>
                <a:ea typeface="Consolas"/>
                <a:cs typeface="Consolas"/>
                <a:sym typeface="Consolas"/>
              </a:rPr>
              <a:t>8</a:t>
            </a:r>
            <a:r>
              <a:rPr lang="pt-BR" sz="10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), color=</a:t>
            </a:r>
            <a:r>
              <a:rPr lang="pt-BR" sz="1000">
                <a:solidFill>
                  <a:srgbClr val="E6DB74"/>
                </a:solidFill>
                <a:latin typeface="Consolas"/>
                <a:ea typeface="Consolas"/>
                <a:cs typeface="Consolas"/>
                <a:sym typeface="Consolas"/>
              </a:rPr>
              <a:t>'#006699'</a:t>
            </a:r>
            <a:r>
              <a:rPr lang="pt-BR" sz="10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br>
              <a:rPr lang="pt-BR" sz="10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pt-BR" sz="10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pred_uc.predicted_mean.plot(ax=ax, label=</a:t>
            </a:r>
            <a:r>
              <a:rPr lang="pt-BR" sz="1000">
                <a:solidFill>
                  <a:srgbClr val="E6DB74"/>
                </a:solidFill>
                <a:latin typeface="Consolas"/>
                <a:ea typeface="Consolas"/>
                <a:cs typeface="Consolas"/>
                <a:sym typeface="Consolas"/>
              </a:rPr>
              <a:t>'Forecast'</a:t>
            </a:r>
            <a:r>
              <a:rPr lang="pt-BR" sz="10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endParaRPr sz="100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BR" sz="10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color=</a:t>
            </a:r>
            <a:r>
              <a:rPr lang="pt-BR" sz="1000">
                <a:solidFill>
                  <a:srgbClr val="E6DB74"/>
                </a:solidFill>
                <a:latin typeface="Consolas"/>
                <a:ea typeface="Consolas"/>
                <a:cs typeface="Consolas"/>
                <a:sym typeface="Consolas"/>
              </a:rPr>
              <a:t>'#975075'</a:t>
            </a:r>
            <a:r>
              <a:rPr lang="pt-BR" sz="10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br>
              <a:rPr lang="pt-BR" sz="10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pt-BR" sz="10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ts_test.plot(ax=ax, label=</a:t>
            </a:r>
            <a:r>
              <a:rPr lang="pt-BR" sz="1000">
                <a:solidFill>
                  <a:srgbClr val="E6DB74"/>
                </a:solidFill>
                <a:latin typeface="Consolas"/>
                <a:ea typeface="Consolas"/>
                <a:cs typeface="Consolas"/>
                <a:sym typeface="Consolas"/>
              </a:rPr>
              <a:t>"Test Data"</a:t>
            </a:r>
            <a:r>
              <a:rPr lang="pt-BR" sz="10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, color=</a:t>
            </a:r>
            <a:r>
              <a:rPr lang="pt-BR" sz="1000">
                <a:solidFill>
                  <a:srgbClr val="E6DB74"/>
                </a:solidFill>
                <a:latin typeface="Consolas"/>
                <a:ea typeface="Consolas"/>
                <a:cs typeface="Consolas"/>
                <a:sym typeface="Consolas"/>
              </a:rPr>
              <a:t>"green"</a:t>
            </a:r>
            <a:r>
              <a:rPr lang="pt-BR" sz="10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br>
              <a:rPr lang="pt-BR" sz="10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pt-BR" sz="10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ax.fill_between(pred_ci.index,</a:t>
            </a:r>
            <a:br>
              <a:rPr lang="pt-BR" sz="10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pt-BR" sz="10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               pred_ci.iloc[:, </a:t>
            </a:r>
            <a:r>
              <a:rPr lang="pt-BR" sz="1000">
                <a:solidFill>
                  <a:srgbClr val="AE81FF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pt-BR" sz="10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],</a:t>
            </a:r>
            <a:br>
              <a:rPr lang="pt-BR" sz="10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pt-BR" sz="10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               pred_ci.iloc[:, </a:t>
            </a:r>
            <a:r>
              <a:rPr lang="pt-BR" sz="1000">
                <a:solidFill>
                  <a:srgbClr val="AE81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pt-BR" sz="10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], color=</a:t>
            </a:r>
            <a:r>
              <a:rPr lang="pt-BR" sz="1000">
                <a:solidFill>
                  <a:srgbClr val="E6DB74"/>
                </a:solidFill>
                <a:latin typeface="Consolas"/>
                <a:ea typeface="Consolas"/>
                <a:cs typeface="Consolas"/>
                <a:sym typeface="Consolas"/>
              </a:rPr>
              <a:t>'black'</a:t>
            </a:r>
            <a:r>
              <a:rPr lang="pt-BR" sz="10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endParaRPr sz="100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BR" sz="10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alpha=</a:t>
            </a:r>
            <a:r>
              <a:rPr lang="pt-BR" sz="1000">
                <a:solidFill>
                  <a:srgbClr val="AE81FF"/>
                </a:solidFill>
                <a:latin typeface="Consolas"/>
                <a:ea typeface="Consolas"/>
                <a:cs typeface="Consolas"/>
                <a:sym typeface="Consolas"/>
              </a:rPr>
              <a:t>.25</a:t>
            </a:r>
            <a:r>
              <a:rPr lang="pt-BR" sz="10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00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br>
              <a:rPr lang="pt-BR" sz="10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pt-BR" sz="10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ax.set_xlabel(</a:t>
            </a:r>
            <a:r>
              <a:rPr lang="pt-BR" sz="1000">
                <a:solidFill>
                  <a:srgbClr val="E6DB74"/>
                </a:solidFill>
                <a:latin typeface="Consolas"/>
                <a:ea typeface="Consolas"/>
                <a:cs typeface="Consolas"/>
                <a:sym typeface="Consolas"/>
              </a:rPr>
              <a:t>'Date'</a:t>
            </a:r>
            <a:r>
              <a:rPr lang="pt-BR" sz="10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br>
              <a:rPr lang="pt-BR" sz="10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pt-BR" sz="10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ax.set_ylabel(</a:t>
            </a:r>
            <a:r>
              <a:rPr lang="pt-BR" sz="1000">
                <a:solidFill>
                  <a:srgbClr val="E6DB74"/>
                </a:solidFill>
                <a:latin typeface="Consolas"/>
                <a:ea typeface="Consolas"/>
                <a:cs typeface="Consolas"/>
                <a:sym typeface="Consolas"/>
              </a:rPr>
              <a:t>'Price'</a:t>
            </a:r>
            <a:r>
              <a:rPr lang="pt-BR" sz="10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br>
              <a:rPr lang="pt-BR" sz="10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pt-BR" sz="10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plt.legend(loc=</a:t>
            </a:r>
            <a:r>
              <a:rPr lang="pt-BR" sz="1000">
                <a:solidFill>
                  <a:srgbClr val="E6DB74"/>
                </a:solidFill>
                <a:latin typeface="Consolas"/>
                <a:ea typeface="Consolas"/>
                <a:cs typeface="Consolas"/>
                <a:sym typeface="Consolas"/>
              </a:rPr>
              <a:t>'upper left'</a:t>
            </a:r>
            <a:r>
              <a:rPr lang="pt-BR" sz="10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br>
              <a:rPr lang="pt-BR" sz="10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pt-BR" sz="10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plt.show()</a:t>
            </a:r>
            <a:br>
              <a:rPr lang="pt-BR" sz="10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sz="1000"/>
          </a:p>
          <a:p>
            <a:pPr indent="0" lvl="0" marL="0" marR="0" rtl="0" algn="l">
              <a:lnSpc>
                <a:spcPct val="269230"/>
              </a:lnSpc>
              <a:spcBef>
                <a:spcPts val="0"/>
              </a:spcBef>
              <a:spcAft>
                <a:spcPts val="0"/>
              </a:spcAft>
              <a:buClr>
                <a:srgbClr val="75715E"/>
              </a:buClr>
              <a:buSzPts val="500"/>
              <a:buFont typeface="Roboto Mono"/>
              <a:buNone/>
            </a:pPr>
            <a:r>
              <a:t/>
            </a:r>
            <a:endParaRPr sz="1000">
              <a:solidFill>
                <a:srgbClr val="333333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AEAEA"/>
        </a:solidFill>
      </p:bgPr>
    </p:bg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34"/>
          <p:cNvSpPr/>
          <p:nvPr/>
        </p:nvSpPr>
        <p:spPr>
          <a:xfrm>
            <a:off x="7504600" y="4227000"/>
            <a:ext cx="1623600" cy="840300"/>
          </a:xfrm>
          <a:prstGeom prst="rect">
            <a:avLst/>
          </a:prstGeom>
          <a:solidFill>
            <a:srgbClr val="FFFFFF"/>
          </a:solidFill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66" name="Google Shape;366;p34"/>
          <p:cNvPicPr preferRelativeResize="0"/>
          <p:nvPr/>
        </p:nvPicPr>
        <p:blipFill rotWithShape="1">
          <a:blip r:embed="rId3">
            <a:alphaModFix/>
          </a:blip>
          <a:srcRect b="0" l="0" r="64809" t="0"/>
          <a:stretch/>
        </p:blipFill>
        <p:spPr>
          <a:xfrm>
            <a:off x="7373" y="0"/>
            <a:ext cx="3212676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34"/>
          <p:cNvSpPr/>
          <p:nvPr/>
        </p:nvSpPr>
        <p:spPr>
          <a:xfrm>
            <a:off x="367800" y="594500"/>
            <a:ext cx="4571400" cy="4334700"/>
          </a:xfrm>
          <a:prstGeom prst="roundRect">
            <a:avLst>
              <a:gd fmla="val 1696" name="adj"/>
            </a:avLst>
          </a:prstGeom>
          <a:solidFill>
            <a:srgbClr val="0B0725"/>
          </a:solidFill>
          <a:ln>
            <a:noFill/>
          </a:ln>
          <a:effectLst>
            <a:outerShdw blurRad="1270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68" name="Google Shape;368;p34"/>
          <p:cNvSpPr txBox="1"/>
          <p:nvPr/>
        </p:nvSpPr>
        <p:spPr>
          <a:xfrm>
            <a:off x="367811" y="217140"/>
            <a:ext cx="2662200" cy="21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Long Term Forecast</a:t>
            </a:r>
            <a:endParaRPr b="1" sz="12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69" name="Google Shape;369;p34"/>
          <p:cNvSpPr txBox="1"/>
          <p:nvPr/>
        </p:nvSpPr>
        <p:spPr>
          <a:xfrm>
            <a:off x="517323" y="744150"/>
            <a:ext cx="4422000" cy="39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BR" sz="10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ts_test = raw_price_test_data[</a:t>
            </a:r>
            <a:r>
              <a:rPr lang="pt-BR" sz="1000">
                <a:solidFill>
                  <a:srgbClr val="E6DB74"/>
                </a:solidFill>
                <a:latin typeface="Consolas"/>
                <a:ea typeface="Consolas"/>
                <a:cs typeface="Consolas"/>
                <a:sym typeface="Consolas"/>
              </a:rPr>
              <a:t>'High'</a:t>
            </a:r>
            <a:r>
              <a:rPr lang="pt-BR" sz="10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]</a:t>
            </a:r>
            <a:br>
              <a:rPr lang="pt-BR" sz="10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pt-BR" sz="10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ts_test = np.log(ts_test).diff().diff(</a:t>
            </a:r>
            <a:r>
              <a:rPr lang="pt-BR" sz="1000">
                <a:solidFill>
                  <a:srgbClr val="AE81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pt-BR" sz="10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).dropna()</a:t>
            </a:r>
            <a:br>
              <a:rPr lang="pt-BR" sz="10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</a:br>
            <a:br>
              <a:rPr lang="pt-BR" sz="10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pt-BR" sz="1000">
                <a:solidFill>
                  <a:srgbClr val="75715E"/>
                </a:solidFill>
                <a:latin typeface="Consolas"/>
                <a:ea typeface="Consolas"/>
                <a:cs typeface="Consolas"/>
                <a:sym typeface="Consolas"/>
              </a:rPr>
              <a:t># get forecast 120 steps ahead in future</a:t>
            </a:r>
            <a:br>
              <a:rPr lang="pt-BR" sz="10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pt-BR" sz="10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pred_uc = model_results.get_forecast(steps=</a:t>
            </a:r>
            <a:r>
              <a:rPr lang="pt-BR" sz="1000">
                <a:solidFill>
                  <a:srgbClr val="AE81FF"/>
                </a:solidFill>
                <a:latin typeface="Consolas"/>
                <a:ea typeface="Consolas"/>
                <a:cs typeface="Consolas"/>
                <a:sym typeface="Consolas"/>
              </a:rPr>
              <a:t>120</a:t>
            </a:r>
            <a:r>
              <a:rPr lang="pt-BR" sz="10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br>
              <a:rPr lang="pt-BR" sz="10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pt-BR" sz="1000">
                <a:solidFill>
                  <a:srgbClr val="75715E"/>
                </a:solidFill>
                <a:latin typeface="Consolas"/>
                <a:ea typeface="Consolas"/>
                <a:cs typeface="Consolas"/>
                <a:sym typeface="Consolas"/>
              </a:rPr>
              <a:t># get confidence intervals of forecasts</a:t>
            </a:r>
            <a:br>
              <a:rPr lang="pt-BR" sz="10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pt-BR" sz="10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pred_ci = pred_uc.conf_int()</a:t>
            </a:r>
            <a:br>
              <a:rPr lang="pt-BR" sz="10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</a:br>
            <a:br>
              <a:rPr lang="pt-BR" sz="10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pt-BR" sz="1000">
                <a:solidFill>
                  <a:srgbClr val="75715E"/>
                </a:solidFill>
                <a:latin typeface="Consolas"/>
                <a:ea typeface="Consolas"/>
                <a:cs typeface="Consolas"/>
                <a:sym typeface="Consolas"/>
              </a:rPr>
              <a:t># plot time series and long-term forecast</a:t>
            </a:r>
            <a:br>
              <a:rPr lang="pt-BR" sz="10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pt-BR" sz="10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ax = series_diff2.loc[</a:t>
            </a:r>
            <a:r>
              <a:rPr lang="pt-BR" sz="1000">
                <a:solidFill>
                  <a:srgbClr val="E6DB74"/>
                </a:solidFill>
                <a:latin typeface="Consolas"/>
                <a:ea typeface="Consolas"/>
                <a:cs typeface="Consolas"/>
                <a:sym typeface="Consolas"/>
              </a:rPr>
              <a:t>'2017'</a:t>
            </a:r>
            <a:r>
              <a:rPr lang="pt-BR" sz="10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:].plot(label=</a:t>
            </a:r>
            <a:r>
              <a:rPr lang="pt-BR" sz="1000">
                <a:solidFill>
                  <a:srgbClr val="E6DB74"/>
                </a:solidFill>
                <a:latin typeface="Consolas"/>
                <a:ea typeface="Consolas"/>
                <a:cs typeface="Consolas"/>
                <a:sym typeface="Consolas"/>
              </a:rPr>
              <a:t>'Observed'</a:t>
            </a:r>
            <a:r>
              <a:rPr lang="pt-BR" sz="10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endParaRPr sz="100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BR" sz="10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figsize=(</a:t>
            </a:r>
            <a:r>
              <a:rPr lang="pt-BR" sz="1000">
                <a:solidFill>
                  <a:srgbClr val="AE81FF"/>
                </a:solidFill>
                <a:latin typeface="Consolas"/>
                <a:ea typeface="Consolas"/>
                <a:cs typeface="Consolas"/>
                <a:sym typeface="Consolas"/>
              </a:rPr>
              <a:t>16</a:t>
            </a:r>
            <a:r>
              <a:rPr lang="pt-BR" sz="10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pt-BR" sz="1000">
                <a:solidFill>
                  <a:srgbClr val="AE81FF"/>
                </a:solidFill>
                <a:latin typeface="Consolas"/>
                <a:ea typeface="Consolas"/>
                <a:cs typeface="Consolas"/>
                <a:sym typeface="Consolas"/>
              </a:rPr>
              <a:t>8</a:t>
            </a:r>
            <a:r>
              <a:rPr lang="pt-BR" sz="10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), color=</a:t>
            </a:r>
            <a:r>
              <a:rPr lang="pt-BR" sz="1000">
                <a:solidFill>
                  <a:srgbClr val="E6DB74"/>
                </a:solidFill>
                <a:latin typeface="Consolas"/>
                <a:ea typeface="Consolas"/>
                <a:cs typeface="Consolas"/>
                <a:sym typeface="Consolas"/>
              </a:rPr>
              <a:t>'#006699'</a:t>
            </a:r>
            <a:r>
              <a:rPr lang="pt-BR" sz="10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br>
              <a:rPr lang="pt-BR" sz="10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pt-BR" sz="10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pred_uc.predicted_mean.plot(ax=ax, label=</a:t>
            </a:r>
            <a:r>
              <a:rPr lang="pt-BR" sz="1000">
                <a:solidFill>
                  <a:srgbClr val="E6DB74"/>
                </a:solidFill>
                <a:latin typeface="Consolas"/>
                <a:ea typeface="Consolas"/>
                <a:cs typeface="Consolas"/>
                <a:sym typeface="Consolas"/>
              </a:rPr>
              <a:t>'Forecast'</a:t>
            </a:r>
            <a:r>
              <a:rPr lang="pt-BR" sz="10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endParaRPr sz="100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BR" sz="10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color=</a:t>
            </a:r>
            <a:r>
              <a:rPr lang="pt-BR" sz="1000">
                <a:solidFill>
                  <a:srgbClr val="E6DB74"/>
                </a:solidFill>
                <a:latin typeface="Consolas"/>
                <a:ea typeface="Consolas"/>
                <a:cs typeface="Consolas"/>
                <a:sym typeface="Consolas"/>
              </a:rPr>
              <a:t>'#975075'</a:t>
            </a:r>
            <a:r>
              <a:rPr lang="pt-BR" sz="10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br>
              <a:rPr lang="pt-BR" sz="10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pt-BR" sz="10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ts_test.plot(ax=ax, label=</a:t>
            </a:r>
            <a:r>
              <a:rPr lang="pt-BR" sz="1000">
                <a:solidFill>
                  <a:srgbClr val="E6DB74"/>
                </a:solidFill>
                <a:latin typeface="Consolas"/>
                <a:ea typeface="Consolas"/>
                <a:cs typeface="Consolas"/>
                <a:sym typeface="Consolas"/>
              </a:rPr>
              <a:t>"Test Data"</a:t>
            </a:r>
            <a:r>
              <a:rPr lang="pt-BR" sz="10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, color=</a:t>
            </a:r>
            <a:r>
              <a:rPr lang="pt-BR" sz="1000">
                <a:solidFill>
                  <a:srgbClr val="E6DB74"/>
                </a:solidFill>
                <a:latin typeface="Consolas"/>
                <a:ea typeface="Consolas"/>
                <a:cs typeface="Consolas"/>
                <a:sym typeface="Consolas"/>
              </a:rPr>
              <a:t>"green"</a:t>
            </a:r>
            <a:r>
              <a:rPr lang="pt-BR" sz="10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br>
              <a:rPr lang="pt-BR" sz="10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pt-BR" sz="10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ax.fill_between(pred_ci.index,</a:t>
            </a:r>
            <a:br>
              <a:rPr lang="pt-BR" sz="10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pt-BR" sz="10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               pred_ci.iloc[:, </a:t>
            </a:r>
            <a:r>
              <a:rPr lang="pt-BR" sz="1000">
                <a:solidFill>
                  <a:srgbClr val="AE81FF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pt-BR" sz="10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],</a:t>
            </a:r>
            <a:br>
              <a:rPr lang="pt-BR" sz="10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pt-BR" sz="10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               pred_ci.iloc[:, </a:t>
            </a:r>
            <a:r>
              <a:rPr lang="pt-BR" sz="1000">
                <a:solidFill>
                  <a:srgbClr val="AE81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pt-BR" sz="10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], color=</a:t>
            </a:r>
            <a:r>
              <a:rPr lang="pt-BR" sz="1000">
                <a:solidFill>
                  <a:srgbClr val="E6DB74"/>
                </a:solidFill>
                <a:latin typeface="Consolas"/>
                <a:ea typeface="Consolas"/>
                <a:cs typeface="Consolas"/>
                <a:sym typeface="Consolas"/>
              </a:rPr>
              <a:t>'black'</a:t>
            </a:r>
            <a:r>
              <a:rPr lang="pt-BR" sz="10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endParaRPr sz="100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BR" sz="10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alpha=</a:t>
            </a:r>
            <a:r>
              <a:rPr lang="pt-BR" sz="1000">
                <a:solidFill>
                  <a:srgbClr val="AE81FF"/>
                </a:solidFill>
                <a:latin typeface="Consolas"/>
                <a:ea typeface="Consolas"/>
                <a:cs typeface="Consolas"/>
                <a:sym typeface="Consolas"/>
              </a:rPr>
              <a:t>.25</a:t>
            </a:r>
            <a:r>
              <a:rPr lang="pt-BR" sz="10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00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br>
              <a:rPr lang="pt-BR" sz="10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pt-BR" sz="10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ax.set_xlabel(</a:t>
            </a:r>
            <a:r>
              <a:rPr lang="pt-BR" sz="1000">
                <a:solidFill>
                  <a:srgbClr val="E6DB74"/>
                </a:solidFill>
                <a:latin typeface="Consolas"/>
                <a:ea typeface="Consolas"/>
                <a:cs typeface="Consolas"/>
                <a:sym typeface="Consolas"/>
              </a:rPr>
              <a:t>'Date'</a:t>
            </a:r>
            <a:r>
              <a:rPr lang="pt-BR" sz="10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br>
              <a:rPr lang="pt-BR" sz="10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pt-BR" sz="10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ax.set_ylabel(</a:t>
            </a:r>
            <a:r>
              <a:rPr lang="pt-BR" sz="1000">
                <a:solidFill>
                  <a:srgbClr val="E6DB74"/>
                </a:solidFill>
                <a:latin typeface="Consolas"/>
                <a:ea typeface="Consolas"/>
                <a:cs typeface="Consolas"/>
                <a:sym typeface="Consolas"/>
              </a:rPr>
              <a:t>'Price'</a:t>
            </a:r>
            <a:r>
              <a:rPr lang="pt-BR" sz="10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br>
              <a:rPr lang="pt-BR" sz="10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pt-BR" sz="10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plt.legend(loc=</a:t>
            </a:r>
            <a:r>
              <a:rPr lang="pt-BR" sz="1000">
                <a:solidFill>
                  <a:srgbClr val="E6DB74"/>
                </a:solidFill>
                <a:latin typeface="Consolas"/>
                <a:ea typeface="Consolas"/>
                <a:cs typeface="Consolas"/>
                <a:sym typeface="Consolas"/>
              </a:rPr>
              <a:t>'upper left'</a:t>
            </a:r>
            <a:r>
              <a:rPr lang="pt-BR" sz="10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br>
              <a:rPr lang="pt-BR" sz="10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pt-BR" sz="10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plt.show()</a:t>
            </a:r>
            <a:br>
              <a:rPr lang="pt-BR" sz="10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sz="1000"/>
          </a:p>
          <a:p>
            <a:pPr indent="0" lvl="0" marL="0" marR="0" rtl="0" algn="l">
              <a:lnSpc>
                <a:spcPct val="269230"/>
              </a:lnSpc>
              <a:spcBef>
                <a:spcPts val="0"/>
              </a:spcBef>
              <a:spcAft>
                <a:spcPts val="0"/>
              </a:spcAft>
              <a:buClr>
                <a:srgbClr val="75715E"/>
              </a:buClr>
              <a:buSzPts val="500"/>
              <a:buFont typeface="Roboto Mono"/>
              <a:buNone/>
            </a:pPr>
            <a:r>
              <a:t/>
            </a:r>
            <a:endParaRPr sz="1000">
              <a:solidFill>
                <a:srgbClr val="333333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370" name="Google Shape;370;p34"/>
          <p:cNvCxnSpPr/>
          <p:nvPr/>
        </p:nvCxnSpPr>
        <p:spPr>
          <a:xfrm>
            <a:off x="7618025" y="4367200"/>
            <a:ext cx="477000" cy="0"/>
          </a:xfrm>
          <a:prstGeom prst="straightConnector1">
            <a:avLst/>
          </a:prstGeom>
          <a:noFill/>
          <a:ln cap="flat" cmpd="sng" w="76200">
            <a:solidFill>
              <a:srgbClr val="0F56DE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1" name="Google Shape;371;p34"/>
          <p:cNvCxnSpPr/>
          <p:nvPr/>
        </p:nvCxnSpPr>
        <p:spPr>
          <a:xfrm>
            <a:off x="7618025" y="4614550"/>
            <a:ext cx="477000" cy="0"/>
          </a:xfrm>
          <a:prstGeom prst="straightConnector1">
            <a:avLst/>
          </a:prstGeom>
          <a:noFill/>
          <a:ln cap="flat" cmpd="sng" w="76200">
            <a:solidFill>
              <a:srgbClr val="A64D7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2" name="Google Shape;372;p34"/>
          <p:cNvCxnSpPr/>
          <p:nvPr/>
        </p:nvCxnSpPr>
        <p:spPr>
          <a:xfrm>
            <a:off x="7618025" y="4861900"/>
            <a:ext cx="477000" cy="0"/>
          </a:xfrm>
          <a:prstGeom prst="straightConnector1">
            <a:avLst/>
          </a:prstGeom>
          <a:noFill/>
          <a:ln cap="flat" cmpd="sng" w="762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3" name="Google Shape;373;p34"/>
          <p:cNvSpPr txBox="1"/>
          <p:nvPr/>
        </p:nvSpPr>
        <p:spPr>
          <a:xfrm>
            <a:off x="8095025" y="4257700"/>
            <a:ext cx="1112700" cy="21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Observed</a:t>
            </a:r>
            <a:endParaRPr/>
          </a:p>
        </p:txBody>
      </p:sp>
      <p:sp>
        <p:nvSpPr>
          <p:cNvPr id="374" name="Google Shape;374;p34"/>
          <p:cNvSpPr txBox="1"/>
          <p:nvPr/>
        </p:nvSpPr>
        <p:spPr>
          <a:xfrm>
            <a:off x="8095025" y="4505050"/>
            <a:ext cx="1112700" cy="21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Forecast</a:t>
            </a:r>
            <a:endParaRPr/>
          </a:p>
        </p:txBody>
      </p:sp>
      <p:sp>
        <p:nvSpPr>
          <p:cNvPr id="375" name="Google Shape;375;p34"/>
          <p:cNvSpPr txBox="1"/>
          <p:nvPr/>
        </p:nvSpPr>
        <p:spPr>
          <a:xfrm>
            <a:off x="8095025" y="4752400"/>
            <a:ext cx="1112700" cy="21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Test Data</a:t>
            </a:r>
            <a:endParaRPr/>
          </a:p>
        </p:txBody>
      </p:sp>
      <p:sp>
        <p:nvSpPr>
          <p:cNvPr id="376" name="Google Shape;376;p34"/>
          <p:cNvSpPr/>
          <p:nvPr/>
        </p:nvSpPr>
        <p:spPr>
          <a:xfrm>
            <a:off x="2316275" y="647200"/>
            <a:ext cx="6596700" cy="3448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77" name="Google Shape;377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10275" y="657575"/>
            <a:ext cx="6601850" cy="3424200"/>
          </a:xfrm>
          <a:prstGeom prst="rect">
            <a:avLst/>
          </a:prstGeom>
          <a:noFill/>
          <a:ln cap="flat" cmpd="sng" w="19050">
            <a:solidFill>
              <a:srgbClr val="0F56DE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AEAEA"/>
        </a:solidFill>
      </p:bgPr>
    </p:bg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35"/>
          <p:cNvSpPr/>
          <p:nvPr/>
        </p:nvSpPr>
        <p:spPr>
          <a:xfrm>
            <a:off x="7504600" y="4303200"/>
            <a:ext cx="1623600" cy="840300"/>
          </a:xfrm>
          <a:prstGeom prst="rect">
            <a:avLst/>
          </a:prstGeom>
          <a:solidFill>
            <a:srgbClr val="FFFFFF"/>
          </a:solidFill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3" name="Google Shape;383;p35"/>
          <p:cNvPicPr preferRelativeResize="0"/>
          <p:nvPr/>
        </p:nvPicPr>
        <p:blipFill rotWithShape="1">
          <a:blip r:embed="rId3">
            <a:alphaModFix/>
          </a:blip>
          <a:srcRect b="0" l="0" r="64809" t="0"/>
          <a:stretch/>
        </p:blipFill>
        <p:spPr>
          <a:xfrm>
            <a:off x="7373" y="0"/>
            <a:ext cx="3212676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p35"/>
          <p:cNvSpPr/>
          <p:nvPr/>
        </p:nvSpPr>
        <p:spPr>
          <a:xfrm>
            <a:off x="367800" y="594500"/>
            <a:ext cx="4571400" cy="4334700"/>
          </a:xfrm>
          <a:prstGeom prst="roundRect">
            <a:avLst>
              <a:gd fmla="val 1696" name="adj"/>
            </a:avLst>
          </a:prstGeom>
          <a:solidFill>
            <a:srgbClr val="0B0725"/>
          </a:solidFill>
          <a:ln>
            <a:noFill/>
          </a:ln>
          <a:effectLst>
            <a:outerShdw blurRad="1270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85" name="Google Shape;385;p35"/>
          <p:cNvSpPr txBox="1"/>
          <p:nvPr/>
        </p:nvSpPr>
        <p:spPr>
          <a:xfrm>
            <a:off x="367811" y="217140"/>
            <a:ext cx="2662200" cy="21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Long Term Forecast</a:t>
            </a:r>
            <a:endParaRPr b="1" sz="12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86" name="Google Shape;386;p35"/>
          <p:cNvSpPr txBox="1"/>
          <p:nvPr/>
        </p:nvSpPr>
        <p:spPr>
          <a:xfrm>
            <a:off x="517323" y="744150"/>
            <a:ext cx="4422000" cy="39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BR" sz="10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ts_test = raw_price_test_data[</a:t>
            </a:r>
            <a:r>
              <a:rPr lang="pt-BR" sz="1000">
                <a:solidFill>
                  <a:srgbClr val="E6DB74"/>
                </a:solidFill>
                <a:latin typeface="Consolas"/>
                <a:ea typeface="Consolas"/>
                <a:cs typeface="Consolas"/>
                <a:sym typeface="Consolas"/>
              </a:rPr>
              <a:t>'High'</a:t>
            </a:r>
            <a:r>
              <a:rPr lang="pt-BR" sz="10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]</a:t>
            </a:r>
            <a:br>
              <a:rPr lang="pt-BR" sz="10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pt-BR" sz="10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ts_test = np.log(ts_test).diff().diff(</a:t>
            </a:r>
            <a:r>
              <a:rPr lang="pt-BR" sz="1000">
                <a:solidFill>
                  <a:srgbClr val="AE81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pt-BR" sz="10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).dropna()</a:t>
            </a:r>
            <a:br>
              <a:rPr lang="pt-BR" sz="10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</a:br>
            <a:br>
              <a:rPr lang="pt-BR" sz="10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pt-BR" sz="1000">
                <a:solidFill>
                  <a:srgbClr val="75715E"/>
                </a:solidFill>
                <a:latin typeface="Consolas"/>
                <a:ea typeface="Consolas"/>
                <a:cs typeface="Consolas"/>
                <a:sym typeface="Consolas"/>
              </a:rPr>
              <a:t># get forecast 120 steps ahead in future</a:t>
            </a:r>
            <a:br>
              <a:rPr lang="pt-BR" sz="10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pt-BR" sz="10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pred_uc = model_results.get_forecast(steps=</a:t>
            </a:r>
            <a:r>
              <a:rPr lang="pt-BR" sz="1000">
                <a:solidFill>
                  <a:srgbClr val="AE81FF"/>
                </a:solidFill>
                <a:latin typeface="Consolas"/>
                <a:ea typeface="Consolas"/>
                <a:cs typeface="Consolas"/>
                <a:sym typeface="Consolas"/>
              </a:rPr>
              <a:t>120</a:t>
            </a:r>
            <a:r>
              <a:rPr lang="pt-BR" sz="10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br>
              <a:rPr lang="pt-BR" sz="10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pt-BR" sz="1000">
                <a:solidFill>
                  <a:srgbClr val="75715E"/>
                </a:solidFill>
                <a:latin typeface="Consolas"/>
                <a:ea typeface="Consolas"/>
                <a:cs typeface="Consolas"/>
                <a:sym typeface="Consolas"/>
              </a:rPr>
              <a:t># get confidence intervals of forecasts</a:t>
            </a:r>
            <a:br>
              <a:rPr lang="pt-BR" sz="10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pt-BR" sz="10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pred_ci = pred_uc.conf_int()</a:t>
            </a:r>
            <a:br>
              <a:rPr lang="pt-BR" sz="10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</a:br>
            <a:br>
              <a:rPr lang="pt-BR" sz="10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pt-BR" sz="1000">
                <a:solidFill>
                  <a:srgbClr val="75715E"/>
                </a:solidFill>
                <a:latin typeface="Consolas"/>
                <a:ea typeface="Consolas"/>
                <a:cs typeface="Consolas"/>
                <a:sym typeface="Consolas"/>
              </a:rPr>
              <a:t># plot time series and long-term forecast</a:t>
            </a:r>
            <a:br>
              <a:rPr lang="pt-BR" sz="10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pt-BR" sz="10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ax = series_diff2.loc[</a:t>
            </a:r>
            <a:r>
              <a:rPr lang="pt-BR" sz="1000">
                <a:solidFill>
                  <a:srgbClr val="E6DB74"/>
                </a:solidFill>
                <a:latin typeface="Consolas"/>
                <a:ea typeface="Consolas"/>
                <a:cs typeface="Consolas"/>
                <a:sym typeface="Consolas"/>
              </a:rPr>
              <a:t>'2017'</a:t>
            </a:r>
            <a:r>
              <a:rPr lang="pt-BR" sz="10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:].plot(label=</a:t>
            </a:r>
            <a:r>
              <a:rPr lang="pt-BR" sz="1000">
                <a:solidFill>
                  <a:srgbClr val="E6DB74"/>
                </a:solidFill>
                <a:latin typeface="Consolas"/>
                <a:ea typeface="Consolas"/>
                <a:cs typeface="Consolas"/>
                <a:sym typeface="Consolas"/>
              </a:rPr>
              <a:t>'Observed'</a:t>
            </a:r>
            <a:r>
              <a:rPr lang="pt-BR" sz="10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endParaRPr sz="100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BR" sz="10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figsize=(</a:t>
            </a:r>
            <a:r>
              <a:rPr lang="pt-BR" sz="1000">
                <a:solidFill>
                  <a:srgbClr val="AE81FF"/>
                </a:solidFill>
                <a:latin typeface="Consolas"/>
                <a:ea typeface="Consolas"/>
                <a:cs typeface="Consolas"/>
                <a:sym typeface="Consolas"/>
              </a:rPr>
              <a:t>16</a:t>
            </a:r>
            <a:r>
              <a:rPr lang="pt-BR" sz="10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pt-BR" sz="1000">
                <a:solidFill>
                  <a:srgbClr val="AE81FF"/>
                </a:solidFill>
                <a:latin typeface="Consolas"/>
                <a:ea typeface="Consolas"/>
                <a:cs typeface="Consolas"/>
                <a:sym typeface="Consolas"/>
              </a:rPr>
              <a:t>8</a:t>
            </a:r>
            <a:r>
              <a:rPr lang="pt-BR" sz="10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), color=</a:t>
            </a:r>
            <a:r>
              <a:rPr lang="pt-BR" sz="1000">
                <a:solidFill>
                  <a:srgbClr val="E6DB74"/>
                </a:solidFill>
                <a:latin typeface="Consolas"/>
                <a:ea typeface="Consolas"/>
                <a:cs typeface="Consolas"/>
                <a:sym typeface="Consolas"/>
              </a:rPr>
              <a:t>'#006699'</a:t>
            </a:r>
            <a:r>
              <a:rPr lang="pt-BR" sz="10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br>
              <a:rPr lang="pt-BR" sz="10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pt-BR" sz="10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pred_uc.predicted_mean.plot(ax=ax, label=</a:t>
            </a:r>
            <a:r>
              <a:rPr lang="pt-BR" sz="1000">
                <a:solidFill>
                  <a:srgbClr val="E6DB74"/>
                </a:solidFill>
                <a:latin typeface="Consolas"/>
                <a:ea typeface="Consolas"/>
                <a:cs typeface="Consolas"/>
                <a:sym typeface="Consolas"/>
              </a:rPr>
              <a:t>'Forecast'</a:t>
            </a:r>
            <a:r>
              <a:rPr lang="pt-BR" sz="10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endParaRPr sz="100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BR" sz="10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color=</a:t>
            </a:r>
            <a:r>
              <a:rPr lang="pt-BR" sz="1000">
                <a:solidFill>
                  <a:srgbClr val="E6DB74"/>
                </a:solidFill>
                <a:latin typeface="Consolas"/>
                <a:ea typeface="Consolas"/>
                <a:cs typeface="Consolas"/>
                <a:sym typeface="Consolas"/>
              </a:rPr>
              <a:t>'#975075'</a:t>
            </a:r>
            <a:r>
              <a:rPr lang="pt-BR" sz="10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br>
              <a:rPr lang="pt-BR" sz="10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pt-BR" sz="10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ts_test.plot(ax=ax, label=</a:t>
            </a:r>
            <a:r>
              <a:rPr lang="pt-BR" sz="1000">
                <a:solidFill>
                  <a:srgbClr val="E6DB74"/>
                </a:solidFill>
                <a:latin typeface="Consolas"/>
                <a:ea typeface="Consolas"/>
                <a:cs typeface="Consolas"/>
                <a:sym typeface="Consolas"/>
              </a:rPr>
              <a:t>"Test Data"</a:t>
            </a:r>
            <a:r>
              <a:rPr lang="pt-BR" sz="10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, color=</a:t>
            </a:r>
            <a:r>
              <a:rPr lang="pt-BR" sz="1000">
                <a:solidFill>
                  <a:srgbClr val="E6DB74"/>
                </a:solidFill>
                <a:latin typeface="Consolas"/>
                <a:ea typeface="Consolas"/>
                <a:cs typeface="Consolas"/>
                <a:sym typeface="Consolas"/>
              </a:rPr>
              <a:t>"green"</a:t>
            </a:r>
            <a:r>
              <a:rPr lang="pt-BR" sz="10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br>
              <a:rPr lang="pt-BR" sz="10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pt-BR" sz="10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ax.fill_between(pred_ci.index,</a:t>
            </a:r>
            <a:br>
              <a:rPr lang="pt-BR" sz="10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pt-BR" sz="10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               pred_ci.iloc[:, </a:t>
            </a:r>
            <a:r>
              <a:rPr lang="pt-BR" sz="1000">
                <a:solidFill>
                  <a:srgbClr val="AE81FF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pt-BR" sz="10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],</a:t>
            </a:r>
            <a:br>
              <a:rPr lang="pt-BR" sz="10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pt-BR" sz="10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               pred_ci.iloc[:, </a:t>
            </a:r>
            <a:r>
              <a:rPr lang="pt-BR" sz="1000">
                <a:solidFill>
                  <a:srgbClr val="AE81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pt-BR" sz="10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], color=</a:t>
            </a:r>
            <a:r>
              <a:rPr lang="pt-BR" sz="1000">
                <a:solidFill>
                  <a:srgbClr val="E6DB74"/>
                </a:solidFill>
                <a:latin typeface="Consolas"/>
                <a:ea typeface="Consolas"/>
                <a:cs typeface="Consolas"/>
                <a:sym typeface="Consolas"/>
              </a:rPr>
              <a:t>'black'</a:t>
            </a:r>
            <a:r>
              <a:rPr lang="pt-BR" sz="10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endParaRPr sz="100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BR" sz="10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alpha=</a:t>
            </a:r>
            <a:r>
              <a:rPr lang="pt-BR" sz="1000">
                <a:solidFill>
                  <a:srgbClr val="AE81FF"/>
                </a:solidFill>
                <a:latin typeface="Consolas"/>
                <a:ea typeface="Consolas"/>
                <a:cs typeface="Consolas"/>
                <a:sym typeface="Consolas"/>
              </a:rPr>
              <a:t>.25</a:t>
            </a:r>
            <a:r>
              <a:rPr lang="pt-BR" sz="10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00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br>
              <a:rPr lang="pt-BR" sz="10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pt-BR" sz="10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ax.set_xlabel(</a:t>
            </a:r>
            <a:r>
              <a:rPr lang="pt-BR" sz="1000">
                <a:solidFill>
                  <a:srgbClr val="E6DB74"/>
                </a:solidFill>
                <a:latin typeface="Consolas"/>
                <a:ea typeface="Consolas"/>
                <a:cs typeface="Consolas"/>
                <a:sym typeface="Consolas"/>
              </a:rPr>
              <a:t>'Date'</a:t>
            </a:r>
            <a:r>
              <a:rPr lang="pt-BR" sz="10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br>
              <a:rPr lang="pt-BR" sz="10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pt-BR" sz="10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ax.set_ylabel(</a:t>
            </a:r>
            <a:r>
              <a:rPr lang="pt-BR" sz="1000">
                <a:solidFill>
                  <a:srgbClr val="E6DB74"/>
                </a:solidFill>
                <a:latin typeface="Consolas"/>
                <a:ea typeface="Consolas"/>
                <a:cs typeface="Consolas"/>
                <a:sym typeface="Consolas"/>
              </a:rPr>
              <a:t>'Price'</a:t>
            </a:r>
            <a:r>
              <a:rPr lang="pt-BR" sz="10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br>
              <a:rPr lang="pt-BR" sz="10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pt-BR" sz="10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plt.legend(loc=</a:t>
            </a:r>
            <a:r>
              <a:rPr lang="pt-BR" sz="1000">
                <a:solidFill>
                  <a:srgbClr val="E6DB74"/>
                </a:solidFill>
                <a:latin typeface="Consolas"/>
                <a:ea typeface="Consolas"/>
                <a:cs typeface="Consolas"/>
                <a:sym typeface="Consolas"/>
              </a:rPr>
              <a:t>'upper left'</a:t>
            </a:r>
            <a:r>
              <a:rPr lang="pt-BR" sz="10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br>
              <a:rPr lang="pt-BR" sz="10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pt-BR" sz="10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plt.show()</a:t>
            </a:r>
            <a:br>
              <a:rPr lang="pt-BR" sz="10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sz="1000"/>
          </a:p>
          <a:p>
            <a:pPr indent="0" lvl="0" marL="0" marR="0" rtl="0" algn="l">
              <a:lnSpc>
                <a:spcPct val="269230"/>
              </a:lnSpc>
              <a:spcBef>
                <a:spcPts val="0"/>
              </a:spcBef>
              <a:spcAft>
                <a:spcPts val="0"/>
              </a:spcAft>
              <a:buClr>
                <a:srgbClr val="75715E"/>
              </a:buClr>
              <a:buSzPts val="500"/>
              <a:buFont typeface="Roboto Mono"/>
              <a:buNone/>
            </a:pPr>
            <a:r>
              <a:t/>
            </a:r>
            <a:endParaRPr sz="1000">
              <a:solidFill>
                <a:srgbClr val="333333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387" name="Google Shape;387;p35"/>
          <p:cNvCxnSpPr/>
          <p:nvPr/>
        </p:nvCxnSpPr>
        <p:spPr>
          <a:xfrm>
            <a:off x="7618025" y="4443400"/>
            <a:ext cx="477000" cy="0"/>
          </a:xfrm>
          <a:prstGeom prst="straightConnector1">
            <a:avLst/>
          </a:prstGeom>
          <a:noFill/>
          <a:ln cap="flat" cmpd="sng" w="76200">
            <a:solidFill>
              <a:srgbClr val="0F56DE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8" name="Google Shape;388;p35"/>
          <p:cNvCxnSpPr/>
          <p:nvPr/>
        </p:nvCxnSpPr>
        <p:spPr>
          <a:xfrm>
            <a:off x="7618025" y="4690750"/>
            <a:ext cx="477000" cy="0"/>
          </a:xfrm>
          <a:prstGeom prst="straightConnector1">
            <a:avLst/>
          </a:prstGeom>
          <a:noFill/>
          <a:ln cap="flat" cmpd="sng" w="76200">
            <a:solidFill>
              <a:srgbClr val="A64D7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9" name="Google Shape;389;p35"/>
          <p:cNvCxnSpPr/>
          <p:nvPr/>
        </p:nvCxnSpPr>
        <p:spPr>
          <a:xfrm>
            <a:off x="7618025" y="4938100"/>
            <a:ext cx="477000" cy="0"/>
          </a:xfrm>
          <a:prstGeom prst="straightConnector1">
            <a:avLst/>
          </a:prstGeom>
          <a:noFill/>
          <a:ln cap="flat" cmpd="sng" w="762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0" name="Google Shape;390;p35"/>
          <p:cNvSpPr txBox="1"/>
          <p:nvPr/>
        </p:nvSpPr>
        <p:spPr>
          <a:xfrm>
            <a:off x="8095025" y="4333900"/>
            <a:ext cx="1112700" cy="21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Observed</a:t>
            </a:r>
            <a:endParaRPr/>
          </a:p>
        </p:txBody>
      </p:sp>
      <p:sp>
        <p:nvSpPr>
          <p:cNvPr id="391" name="Google Shape;391;p35"/>
          <p:cNvSpPr txBox="1"/>
          <p:nvPr/>
        </p:nvSpPr>
        <p:spPr>
          <a:xfrm>
            <a:off x="8095025" y="4581250"/>
            <a:ext cx="1112700" cy="21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Forecast</a:t>
            </a:r>
            <a:endParaRPr/>
          </a:p>
        </p:txBody>
      </p:sp>
      <p:sp>
        <p:nvSpPr>
          <p:cNvPr id="392" name="Google Shape;392;p35"/>
          <p:cNvSpPr txBox="1"/>
          <p:nvPr/>
        </p:nvSpPr>
        <p:spPr>
          <a:xfrm>
            <a:off x="8095025" y="4828600"/>
            <a:ext cx="1112700" cy="21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Test Data</a:t>
            </a:r>
            <a:endParaRPr/>
          </a:p>
        </p:txBody>
      </p:sp>
      <p:sp>
        <p:nvSpPr>
          <p:cNvPr id="393" name="Google Shape;393;p35"/>
          <p:cNvSpPr/>
          <p:nvPr/>
        </p:nvSpPr>
        <p:spPr>
          <a:xfrm>
            <a:off x="2316275" y="647200"/>
            <a:ext cx="6596700" cy="3448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94" name="Google Shape;394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10275" y="657575"/>
            <a:ext cx="6601850" cy="3424200"/>
          </a:xfrm>
          <a:prstGeom prst="rect">
            <a:avLst/>
          </a:prstGeom>
          <a:noFill/>
          <a:ln cap="flat" cmpd="sng" w="19050">
            <a:solidFill>
              <a:srgbClr val="0F56DE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95" name="Google Shape;395;p3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17336" y="1822973"/>
            <a:ext cx="2671276" cy="1877750"/>
          </a:xfrm>
          <a:prstGeom prst="rect">
            <a:avLst/>
          </a:prstGeom>
          <a:noFill/>
          <a:ln cap="flat" cmpd="sng" w="38100">
            <a:solidFill>
              <a:srgbClr val="0F56DE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AEAEA"/>
        </a:solidFill>
      </p:bgPr>
    </p:bg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0" name="Google Shape;400;p36"/>
          <p:cNvPicPr preferRelativeResize="0"/>
          <p:nvPr/>
        </p:nvPicPr>
        <p:blipFill rotWithShape="1">
          <a:blip r:embed="rId3">
            <a:alphaModFix/>
          </a:blip>
          <a:srcRect b="0" l="51960" r="0" t="0"/>
          <a:stretch/>
        </p:blipFill>
        <p:spPr>
          <a:xfrm>
            <a:off x="0" y="0"/>
            <a:ext cx="1210425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p36"/>
          <p:cNvSpPr/>
          <p:nvPr/>
        </p:nvSpPr>
        <p:spPr>
          <a:xfrm rot="-2700000">
            <a:off x="8486946" y="-603329"/>
            <a:ext cx="901561" cy="1587172"/>
          </a:xfrm>
          <a:prstGeom prst="rect">
            <a:avLst/>
          </a:prstGeom>
          <a:solidFill>
            <a:srgbClr val="EAEAEA"/>
          </a:solidFill>
          <a:ln>
            <a:noFill/>
          </a:ln>
          <a:effectLst>
            <a:outerShdw blurRad="1270000" rotWithShape="0" dir="7871473" dist="405339">
              <a:srgbClr val="000000">
                <a:alpha val="298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02" name="Google Shape;402;p36"/>
          <p:cNvSpPr/>
          <p:nvPr/>
        </p:nvSpPr>
        <p:spPr>
          <a:xfrm rot="-2700000">
            <a:off x="-465226" y="3898098"/>
            <a:ext cx="1283399" cy="2066166"/>
          </a:xfrm>
          <a:prstGeom prst="rect">
            <a:avLst/>
          </a:prstGeom>
          <a:solidFill>
            <a:srgbClr val="0F56DE"/>
          </a:solidFill>
          <a:ln>
            <a:noFill/>
          </a:ln>
          <a:effectLst>
            <a:outerShdw blurRad="1270000" rotWithShape="0" dir="18473874" dist="405339">
              <a:srgbClr val="000000">
                <a:alpha val="6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03" name="Google Shape;403;p36"/>
          <p:cNvSpPr txBox="1"/>
          <p:nvPr/>
        </p:nvSpPr>
        <p:spPr>
          <a:xfrm>
            <a:off x="1722937" y="1475553"/>
            <a:ext cx="5866800" cy="21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0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It works best when your data exhibits a stable or consistent pattern over time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Minimum amount of outliers.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p36"/>
          <p:cNvSpPr txBox="1"/>
          <p:nvPr/>
        </p:nvSpPr>
        <p:spPr>
          <a:xfrm>
            <a:off x="1722925" y="449825"/>
            <a:ext cx="6464400" cy="40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F56DE"/>
              </a:buClr>
              <a:buSzPts val="2400"/>
              <a:buFont typeface="Helvetica Neue"/>
              <a:buNone/>
            </a:pPr>
            <a:r>
              <a:rPr b="1" lang="pt-BR" sz="2400">
                <a:solidFill>
                  <a:srgbClr val="0052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Where ARIMA shines</a:t>
            </a:r>
            <a:endParaRPr b="1" sz="2400">
              <a:solidFill>
                <a:srgbClr val="0052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AEAEA"/>
        </a:solidFill>
      </p:bgPr>
    </p:bg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" name="Google Shape;409;p37"/>
          <p:cNvPicPr preferRelativeResize="0"/>
          <p:nvPr/>
        </p:nvPicPr>
        <p:blipFill rotWithShape="1">
          <a:blip r:embed="rId3">
            <a:alphaModFix/>
          </a:blip>
          <a:srcRect b="12438" l="0" r="0" t="12446"/>
          <a:stretch/>
        </p:blipFill>
        <p:spPr>
          <a:xfrm>
            <a:off x="12128" y="0"/>
            <a:ext cx="9119746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Google Shape;410;p37"/>
          <p:cNvSpPr txBox="1"/>
          <p:nvPr/>
        </p:nvSpPr>
        <p:spPr>
          <a:xfrm>
            <a:off x="430025" y="456375"/>
            <a:ext cx="3946800" cy="824700"/>
          </a:xfrm>
          <a:prstGeom prst="rect">
            <a:avLst/>
          </a:prstGeom>
          <a:solidFill>
            <a:srgbClr val="0F56DE"/>
          </a:solidFill>
          <a:ln cap="flat" cmpd="sng" w="228600">
            <a:solidFill>
              <a:srgbClr val="0F56D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8FCF8"/>
              </a:buClr>
              <a:buSzPts val="2400"/>
              <a:buFont typeface="Helvetica Neue"/>
              <a:buNone/>
            </a:pPr>
            <a:r>
              <a:rPr b="1" lang="pt-BR" sz="24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Forecasting future bitcoin</a:t>
            </a:r>
            <a:endParaRPr b="1" sz="24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8FCF8"/>
              </a:buClr>
              <a:buSzPts val="2400"/>
              <a:buFont typeface="Helvetica Neue"/>
              <a:buNone/>
            </a:pPr>
            <a:r>
              <a:rPr b="1" lang="pt-BR" sz="24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price with Prophet</a:t>
            </a:r>
            <a:endParaRPr b="1" sz="24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AEAEA"/>
        </a:solidFill>
      </p:bgPr>
    </p:bg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5" name="Google Shape;415;p38"/>
          <p:cNvPicPr preferRelativeResize="0"/>
          <p:nvPr/>
        </p:nvPicPr>
        <p:blipFill rotWithShape="1">
          <a:blip r:embed="rId3">
            <a:alphaModFix/>
          </a:blip>
          <a:srcRect b="0" l="51960" r="0" t="0"/>
          <a:stretch/>
        </p:blipFill>
        <p:spPr>
          <a:xfrm>
            <a:off x="0" y="-76200"/>
            <a:ext cx="1210425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p38"/>
          <p:cNvSpPr/>
          <p:nvPr/>
        </p:nvSpPr>
        <p:spPr>
          <a:xfrm rot="-2700000">
            <a:off x="8486946" y="-603329"/>
            <a:ext cx="901561" cy="1587172"/>
          </a:xfrm>
          <a:prstGeom prst="rect">
            <a:avLst/>
          </a:prstGeom>
          <a:solidFill>
            <a:srgbClr val="EAEAEA"/>
          </a:solidFill>
          <a:ln>
            <a:noFill/>
          </a:ln>
          <a:effectLst>
            <a:outerShdw blurRad="1270000" rotWithShape="0" dir="7871473" dist="405339">
              <a:srgbClr val="000000">
                <a:alpha val="298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17" name="Google Shape;417;p38"/>
          <p:cNvSpPr/>
          <p:nvPr/>
        </p:nvSpPr>
        <p:spPr>
          <a:xfrm rot="-2700000">
            <a:off x="-465226" y="3898098"/>
            <a:ext cx="1283399" cy="2066166"/>
          </a:xfrm>
          <a:prstGeom prst="rect">
            <a:avLst/>
          </a:prstGeom>
          <a:solidFill>
            <a:srgbClr val="0F56DE"/>
          </a:solidFill>
          <a:ln>
            <a:noFill/>
          </a:ln>
          <a:effectLst>
            <a:outerShdw blurRad="1270000" rotWithShape="0" dir="18473874" dist="405339">
              <a:srgbClr val="000000">
                <a:alpha val="6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18" name="Google Shape;418;p38"/>
          <p:cNvSpPr txBox="1"/>
          <p:nvPr/>
        </p:nvSpPr>
        <p:spPr>
          <a:xfrm>
            <a:off x="1722925" y="449825"/>
            <a:ext cx="6464400" cy="40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F56DE"/>
              </a:buClr>
              <a:buSzPts val="2400"/>
              <a:buFont typeface="Helvetica Neue"/>
              <a:buNone/>
            </a:pPr>
            <a:r>
              <a:rPr b="1" lang="pt-BR" sz="2400">
                <a:solidFill>
                  <a:srgbClr val="0F56D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Prophet</a:t>
            </a:r>
            <a:endParaRPr b="1" sz="2400">
              <a:solidFill>
                <a:srgbClr val="0F56D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19" name="Google Shape;419;p38"/>
          <p:cNvSpPr txBox="1"/>
          <p:nvPr/>
        </p:nvSpPr>
        <p:spPr>
          <a:xfrm>
            <a:off x="1742925" y="1935630"/>
            <a:ext cx="5866800" cy="17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-171450" lvl="0" marL="1778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F4DD9"/>
              </a:buClr>
              <a:buSzPts val="1100"/>
              <a:buFont typeface="Helvetica Neue"/>
              <a:buChar char="⬥"/>
            </a:pPr>
            <a:r>
              <a:rPr lang="pt-BR" sz="1500">
                <a:solidFill>
                  <a:srgbClr val="0B072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Prophet is a procedure for forecasting time series data </a:t>
            </a:r>
            <a:endParaRPr sz="1500">
              <a:solidFill>
                <a:srgbClr val="0B072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171450" lvl="0" marL="1778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F4DD9"/>
              </a:buClr>
              <a:buSzPts val="1100"/>
              <a:buFont typeface="Helvetica Neue"/>
              <a:buChar char="⬥"/>
            </a:pPr>
            <a:r>
              <a:rPr lang="pt-BR" sz="1500">
                <a:solidFill>
                  <a:srgbClr val="0B072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Developed by Facebook</a:t>
            </a:r>
            <a:endParaRPr sz="1500">
              <a:solidFill>
                <a:srgbClr val="0B072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171450" lvl="0" marL="1778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F4DD9"/>
              </a:buClr>
              <a:buSzPts val="1100"/>
              <a:buFont typeface="Helvetica Neue"/>
              <a:buChar char="⬥"/>
            </a:pPr>
            <a:r>
              <a:rPr lang="pt-BR" sz="1500">
                <a:solidFill>
                  <a:srgbClr val="0B072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Easier for experts and non-experts to make high quality forecasts</a:t>
            </a:r>
            <a:endParaRPr sz="1500">
              <a:solidFill>
                <a:srgbClr val="0B072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171450" lvl="0" marL="1778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F4DD9"/>
              </a:buClr>
              <a:buSzPts val="1100"/>
              <a:buFont typeface="Helvetica Neue"/>
              <a:buChar char="⬥"/>
            </a:pPr>
            <a:r>
              <a:rPr lang="pt-BR" sz="1500">
                <a:solidFill>
                  <a:srgbClr val="0B072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Doesn’t require the series to be stationary</a:t>
            </a:r>
            <a:endParaRPr sz="1500">
              <a:solidFill>
                <a:srgbClr val="0B072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AEAEA"/>
        </a:solidFill>
      </p:bgPr>
    </p:bg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4" name="Google Shape;424;p39"/>
          <p:cNvPicPr preferRelativeResize="0"/>
          <p:nvPr/>
        </p:nvPicPr>
        <p:blipFill rotWithShape="1">
          <a:blip r:embed="rId3">
            <a:alphaModFix/>
          </a:blip>
          <a:srcRect b="0" l="51960" r="0" t="0"/>
          <a:stretch/>
        </p:blipFill>
        <p:spPr>
          <a:xfrm>
            <a:off x="0" y="-76200"/>
            <a:ext cx="1210425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425" name="Google Shape;425;p39"/>
          <p:cNvSpPr/>
          <p:nvPr/>
        </p:nvSpPr>
        <p:spPr>
          <a:xfrm rot="-2700000">
            <a:off x="8486946" y="-603329"/>
            <a:ext cx="901561" cy="1587172"/>
          </a:xfrm>
          <a:prstGeom prst="rect">
            <a:avLst/>
          </a:prstGeom>
          <a:solidFill>
            <a:srgbClr val="EAEAEA"/>
          </a:solidFill>
          <a:ln>
            <a:noFill/>
          </a:ln>
          <a:effectLst>
            <a:outerShdw blurRad="1270000" rotWithShape="0" dir="7871473" dist="405339">
              <a:srgbClr val="000000">
                <a:alpha val="298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26" name="Google Shape;426;p39"/>
          <p:cNvSpPr/>
          <p:nvPr/>
        </p:nvSpPr>
        <p:spPr>
          <a:xfrm rot="-2700000">
            <a:off x="-465226" y="3898098"/>
            <a:ext cx="1283399" cy="2066166"/>
          </a:xfrm>
          <a:prstGeom prst="rect">
            <a:avLst/>
          </a:prstGeom>
          <a:solidFill>
            <a:srgbClr val="0F56DE"/>
          </a:solidFill>
          <a:ln>
            <a:noFill/>
          </a:ln>
          <a:effectLst>
            <a:outerShdw blurRad="1270000" rotWithShape="0" dir="18473874" dist="405339">
              <a:srgbClr val="000000">
                <a:alpha val="6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27" name="Google Shape;427;p39"/>
          <p:cNvSpPr txBox="1"/>
          <p:nvPr/>
        </p:nvSpPr>
        <p:spPr>
          <a:xfrm>
            <a:off x="1742937" y="1641553"/>
            <a:ext cx="5866800" cy="21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-171450" lvl="0" marL="1778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F4DD9"/>
              </a:buClr>
              <a:buSzPts val="1100"/>
              <a:buFont typeface="Helvetica Neue"/>
              <a:buChar char="⬥"/>
            </a:pPr>
            <a:r>
              <a:rPr lang="pt-BR" sz="1500">
                <a:solidFill>
                  <a:srgbClr val="0B072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It’s an additive regression model with four main components:</a:t>
            </a:r>
            <a:endParaRPr sz="1500">
              <a:solidFill>
                <a:srgbClr val="0B072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171450" lvl="0" marL="1778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F4DD9"/>
              </a:buClr>
              <a:buSzPts val="1100"/>
              <a:buFont typeface="Helvetica Neue"/>
              <a:buChar char="⬥"/>
            </a:pPr>
            <a:r>
              <a:rPr lang="pt-BR" sz="1500">
                <a:solidFill>
                  <a:srgbClr val="0B072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 piecewise linear or logistic growth curve trend.</a:t>
            </a:r>
            <a:endParaRPr sz="1500">
              <a:solidFill>
                <a:srgbClr val="0B072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171450" lvl="0" marL="1778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F4DD9"/>
              </a:buClr>
              <a:buSzPts val="1100"/>
              <a:buFont typeface="Helvetica Neue"/>
              <a:buChar char="⬥"/>
            </a:pPr>
            <a:r>
              <a:rPr lang="pt-BR" sz="1500">
                <a:solidFill>
                  <a:srgbClr val="0B072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 yearly seasonal component modeled using Fourier series.</a:t>
            </a:r>
            <a:endParaRPr sz="1500">
              <a:solidFill>
                <a:srgbClr val="0B072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171450" lvl="0" marL="1778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F4DD9"/>
              </a:buClr>
              <a:buSzPts val="1100"/>
              <a:buFont typeface="Helvetica Neue"/>
              <a:buChar char="⬥"/>
            </a:pPr>
            <a:r>
              <a:rPr lang="pt-BR" sz="1500">
                <a:solidFill>
                  <a:srgbClr val="0B072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 weekly seasonal component using dummy variables.</a:t>
            </a:r>
            <a:endParaRPr sz="1500">
              <a:solidFill>
                <a:srgbClr val="0B072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171450" lvl="0" marL="1778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F4DD9"/>
              </a:buClr>
              <a:buSzPts val="1100"/>
              <a:buFont typeface="Helvetica Neue"/>
              <a:buChar char="⬥"/>
            </a:pPr>
            <a:r>
              <a:rPr lang="pt-BR" sz="1500">
                <a:solidFill>
                  <a:srgbClr val="0B072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 user-provided list of important holidays.</a:t>
            </a:r>
            <a:endParaRPr sz="1500">
              <a:solidFill>
                <a:srgbClr val="0B072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28" name="Google Shape;428;p39"/>
          <p:cNvSpPr txBox="1"/>
          <p:nvPr/>
        </p:nvSpPr>
        <p:spPr>
          <a:xfrm>
            <a:off x="1722925" y="449825"/>
            <a:ext cx="6464400" cy="40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F56DE"/>
              </a:buClr>
              <a:buSzPts val="2400"/>
              <a:buFont typeface="Helvetica Neue"/>
              <a:buNone/>
            </a:pPr>
            <a:r>
              <a:rPr b="1" lang="pt-BR" sz="2400">
                <a:solidFill>
                  <a:srgbClr val="0052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Prophet</a:t>
            </a:r>
            <a:endParaRPr b="1" sz="2400">
              <a:solidFill>
                <a:srgbClr val="0052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AEAEA"/>
        </a:solidFill>
      </p:bgPr>
    </p:bg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3" name="Google Shape;433;p40"/>
          <p:cNvPicPr preferRelativeResize="0"/>
          <p:nvPr/>
        </p:nvPicPr>
        <p:blipFill rotWithShape="1">
          <a:blip r:embed="rId3">
            <a:alphaModFix/>
          </a:blip>
          <a:srcRect b="0" l="0" r="64809" t="0"/>
          <a:stretch/>
        </p:blipFill>
        <p:spPr>
          <a:xfrm>
            <a:off x="7373" y="0"/>
            <a:ext cx="3212676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434" name="Google Shape;434;p40"/>
          <p:cNvSpPr txBox="1"/>
          <p:nvPr/>
        </p:nvSpPr>
        <p:spPr>
          <a:xfrm>
            <a:off x="367811" y="217140"/>
            <a:ext cx="2662200" cy="21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Building the model</a:t>
            </a:r>
            <a:endParaRPr b="1" sz="12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35" name="Google Shape;435;p40"/>
          <p:cNvSpPr/>
          <p:nvPr/>
        </p:nvSpPr>
        <p:spPr>
          <a:xfrm>
            <a:off x="367800" y="594500"/>
            <a:ext cx="4628100" cy="4334700"/>
          </a:xfrm>
          <a:prstGeom prst="roundRect">
            <a:avLst>
              <a:gd fmla="val 1696" name="adj"/>
            </a:avLst>
          </a:prstGeom>
          <a:solidFill>
            <a:srgbClr val="0B0725"/>
          </a:solidFill>
          <a:ln>
            <a:noFill/>
          </a:ln>
          <a:effectLst>
            <a:outerShdw blurRad="1270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36" name="Google Shape;436;p40"/>
          <p:cNvSpPr txBox="1"/>
          <p:nvPr/>
        </p:nvSpPr>
        <p:spPr>
          <a:xfrm>
            <a:off x="542870" y="744150"/>
            <a:ext cx="4343700" cy="39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000">
                <a:solidFill>
                  <a:srgbClr val="F92672"/>
                </a:solidFill>
                <a:latin typeface="Consolas"/>
                <a:ea typeface="Consolas"/>
                <a:cs typeface="Consolas"/>
                <a:sym typeface="Consolas"/>
              </a:rPr>
              <a:t>from</a:t>
            </a:r>
            <a:r>
              <a:rPr lang="pt-BR" sz="10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fbprophet </a:t>
            </a:r>
            <a:r>
              <a:rPr lang="pt-BR" sz="1000">
                <a:solidFill>
                  <a:srgbClr val="F92672"/>
                </a:solidFill>
                <a:latin typeface="Consolas"/>
                <a:ea typeface="Consolas"/>
                <a:cs typeface="Consolas"/>
                <a:sym typeface="Consolas"/>
              </a:rPr>
              <a:t>import</a:t>
            </a:r>
            <a:r>
              <a:rPr lang="pt-BR" sz="10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Prophet</a:t>
            </a:r>
            <a:br>
              <a:rPr lang="pt-BR" sz="10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</a:br>
            <a:br>
              <a:rPr lang="pt-BR" sz="10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pt-BR" sz="10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n = pd.DataFrame({</a:t>
            </a:r>
            <a:r>
              <a:rPr lang="pt-BR" sz="1000">
                <a:solidFill>
                  <a:srgbClr val="E6DB74"/>
                </a:solidFill>
                <a:latin typeface="Consolas"/>
                <a:ea typeface="Consolas"/>
                <a:cs typeface="Consolas"/>
                <a:sym typeface="Consolas"/>
              </a:rPr>
              <a:t>'ds'</a:t>
            </a:r>
            <a:r>
              <a:rPr lang="pt-BR" sz="10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: raw_price_data[</a:t>
            </a:r>
            <a:r>
              <a:rPr lang="pt-BR" sz="1000">
                <a:solidFill>
                  <a:srgbClr val="E6DB74"/>
                </a:solidFill>
                <a:latin typeface="Consolas"/>
                <a:ea typeface="Consolas"/>
                <a:cs typeface="Consolas"/>
                <a:sym typeface="Consolas"/>
              </a:rPr>
              <a:t>'High'</a:t>
            </a:r>
            <a:r>
              <a:rPr lang="pt-BR" sz="10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].index, </a:t>
            </a:r>
            <a:r>
              <a:rPr lang="pt-BR" sz="1000">
                <a:solidFill>
                  <a:srgbClr val="E6DB74"/>
                </a:solidFill>
                <a:latin typeface="Consolas"/>
                <a:ea typeface="Consolas"/>
                <a:cs typeface="Consolas"/>
                <a:sym typeface="Consolas"/>
              </a:rPr>
              <a:t>'y'</a:t>
            </a:r>
            <a:r>
              <a:rPr lang="pt-BR" sz="10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: raw_price_data[</a:t>
            </a:r>
            <a:r>
              <a:rPr lang="pt-BR" sz="1000">
                <a:solidFill>
                  <a:srgbClr val="E6DB74"/>
                </a:solidFill>
                <a:latin typeface="Consolas"/>
                <a:ea typeface="Consolas"/>
                <a:cs typeface="Consolas"/>
                <a:sym typeface="Consolas"/>
              </a:rPr>
              <a:t>'High'</a:t>
            </a:r>
            <a:r>
              <a:rPr lang="pt-BR" sz="10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].values})</a:t>
            </a:r>
            <a:br>
              <a:rPr lang="pt-BR" sz="10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</a:br>
            <a:br>
              <a:rPr lang="pt-BR" sz="10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pt-BR" sz="10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m = Prophet(interval_width=</a:t>
            </a:r>
            <a:r>
              <a:rPr lang="pt-BR" sz="1000">
                <a:solidFill>
                  <a:srgbClr val="AE81FF"/>
                </a:solidFill>
                <a:latin typeface="Consolas"/>
                <a:ea typeface="Consolas"/>
                <a:cs typeface="Consolas"/>
                <a:sym typeface="Consolas"/>
              </a:rPr>
              <a:t>0.95</a:t>
            </a:r>
            <a:r>
              <a:rPr lang="pt-BR" sz="10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, daily_seasonality=</a:t>
            </a:r>
            <a:r>
              <a:rPr lang="pt-BR" sz="1000">
                <a:solidFill>
                  <a:srgbClr val="F92672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lang="pt-BR" sz="10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br>
              <a:rPr lang="pt-BR" sz="10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pt-BR" sz="10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m.fit(n)</a:t>
            </a:r>
            <a:br>
              <a:rPr lang="pt-BR" sz="10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</a:br>
            <a:br>
              <a:rPr lang="pt-BR" sz="10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pt-BR" sz="10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future = m.make_future_dataframe(periods=</a:t>
            </a:r>
            <a:r>
              <a:rPr lang="pt-BR" sz="1000">
                <a:solidFill>
                  <a:srgbClr val="AE81FF"/>
                </a:solidFill>
                <a:latin typeface="Consolas"/>
                <a:ea typeface="Consolas"/>
                <a:cs typeface="Consolas"/>
                <a:sym typeface="Consolas"/>
              </a:rPr>
              <a:t>365</a:t>
            </a:r>
            <a:r>
              <a:rPr lang="pt-BR" sz="10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br>
              <a:rPr lang="pt-BR" sz="10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pt-BR" sz="10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forecast = m.predict(future)</a:t>
            </a:r>
            <a:br>
              <a:rPr lang="pt-BR" sz="10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</a:br>
            <a:br>
              <a:rPr lang="pt-BR" sz="10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pt-BR" sz="10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m.plot(forecast)</a:t>
            </a:r>
            <a:br>
              <a:rPr lang="pt-BR" sz="10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pt-BR" sz="10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raw_price_test_data[</a:t>
            </a:r>
            <a:r>
              <a:rPr lang="pt-BR" sz="1000">
                <a:solidFill>
                  <a:srgbClr val="E6DB74"/>
                </a:solidFill>
                <a:latin typeface="Consolas"/>
                <a:ea typeface="Consolas"/>
                <a:cs typeface="Consolas"/>
                <a:sym typeface="Consolas"/>
              </a:rPr>
              <a:t>'High'</a:t>
            </a:r>
            <a:r>
              <a:rPr lang="pt-BR" sz="10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].plot(label=</a:t>
            </a:r>
            <a:r>
              <a:rPr lang="pt-BR" sz="1000">
                <a:solidFill>
                  <a:srgbClr val="E6DB74"/>
                </a:solidFill>
                <a:latin typeface="Consolas"/>
                <a:ea typeface="Consolas"/>
                <a:cs typeface="Consolas"/>
                <a:sym typeface="Consolas"/>
              </a:rPr>
              <a:t>"Test Data"</a:t>
            </a:r>
            <a:r>
              <a:rPr lang="pt-BR" sz="10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, color=</a:t>
            </a:r>
            <a:r>
              <a:rPr lang="pt-BR" sz="1000">
                <a:solidFill>
                  <a:srgbClr val="E6DB74"/>
                </a:solidFill>
                <a:latin typeface="Consolas"/>
                <a:ea typeface="Consolas"/>
                <a:cs typeface="Consolas"/>
                <a:sym typeface="Consolas"/>
              </a:rPr>
              <a:t>"green"</a:t>
            </a:r>
            <a:r>
              <a:rPr lang="pt-BR" sz="10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br>
              <a:rPr lang="pt-BR" sz="10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</a:br>
            <a:br>
              <a:rPr lang="pt-BR" sz="10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pt-BR" sz="10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plt.figure(figsize=(</a:t>
            </a:r>
            <a:r>
              <a:rPr lang="pt-BR" sz="1000">
                <a:solidFill>
                  <a:srgbClr val="AE81FF"/>
                </a:solidFill>
                <a:latin typeface="Consolas"/>
                <a:ea typeface="Consolas"/>
                <a:cs typeface="Consolas"/>
                <a:sym typeface="Consolas"/>
              </a:rPr>
              <a:t>15</a:t>
            </a:r>
            <a:r>
              <a:rPr lang="pt-BR" sz="10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pt-BR" sz="1000">
                <a:solidFill>
                  <a:srgbClr val="AE81FF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lang="pt-BR" sz="10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))</a:t>
            </a:r>
            <a:br>
              <a:rPr lang="pt-BR" sz="10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pt-BR" sz="10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plt.plot(raw_price_data.index, raw_price_data[</a:t>
            </a:r>
            <a:r>
              <a:rPr lang="pt-BR" sz="1000">
                <a:solidFill>
                  <a:srgbClr val="E6DB74"/>
                </a:solidFill>
                <a:latin typeface="Consolas"/>
                <a:ea typeface="Consolas"/>
                <a:cs typeface="Consolas"/>
                <a:sym typeface="Consolas"/>
              </a:rPr>
              <a:t>'High'</a:t>
            </a:r>
            <a:r>
              <a:rPr lang="pt-BR" sz="10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])</a:t>
            </a:r>
            <a:br>
              <a:rPr lang="pt-BR" sz="10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pt-BR" sz="10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plt.ylabel(</a:t>
            </a:r>
            <a:r>
              <a:rPr lang="pt-BR" sz="1000">
                <a:solidFill>
                  <a:srgbClr val="E6DB74"/>
                </a:solidFill>
                <a:latin typeface="Consolas"/>
                <a:ea typeface="Consolas"/>
                <a:cs typeface="Consolas"/>
                <a:sym typeface="Consolas"/>
              </a:rPr>
              <a:t>'Bitcoin price'</a:t>
            </a:r>
            <a:r>
              <a:rPr lang="pt-BR" sz="10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br>
              <a:rPr lang="pt-BR" sz="10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</a:br>
            <a:br>
              <a:rPr lang="pt-BR" sz="10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</a:br>
            <a:br>
              <a:rPr lang="pt-BR" sz="10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pt-BR" sz="10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m.plot_components(forecast)</a:t>
            </a:r>
            <a:br>
              <a:rPr lang="pt-BR" sz="10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pt-BR" sz="10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plt.show()</a:t>
            </a:r>
            <a:br>
              <a:rPr lang="pt-BR" sz="10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DDDDD"/>
              </a:buClr>
              <a:buSzPts val="1100"/>
              <a:buFont typeface="Roboto Mono"/>
              <a:buNone/>
            </a:pPr>
            <a:r>
              <a:t/>
            </a:r>
            <a:endParaRPr sz="10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269230"/>
              </a:lnSpc>
              <a:spcBef>
                <a:spcPts val="0"/>
              </a:spcBef>
              <a:spcAft>
                <a:spcPts val="0"/>
              </a:spcAft>
              <a:buClr>
                <a:srgbClr val="75715E"/>
              </a:buClr>
              <a:buSzPts val="500"/>
              <a:buFont typeface="Roboto Mono"/>
              <a:buNone/>
            </a:pPr>
            <a:r>
              <a:t/>
            </a:r>
            <a:endParaRPr sz="100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AEAEA"/>
        </a:solidFill>
      </p:bgPr>
    </p:bg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1" name="Google Shape;441;p41"/>
          <p:cNvPicPr preferRelativeResize="0"/>
          <p:nvPr/>
        </p:nvPicPr>
        <p:blipFill rotWithShape="1">
          <a:blip r:embed="rId3">
            <a:alphaModFix/>
          </a:blip>
          <a:srcRect b="0" l="0" r="64809" t="0"/>
          <a:stretch/>
        </p:blipFill>
        <p:spPr>
          <a:xfrm>
            <a:off x="7373" y="0"/>
            <a:ext cx="3212676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41"/>
          <p:cNvSpPr/>
          <p:nvPr/>
        </p:nvSpPr>
        <p:spPr>
          <a:xfrm>
            <a:off x="367800" y="594500"/>
            <a:ext cx="4628100" cy="4334700"/>
          </a:xfrm>
          <a:prstGeom prst="roundRect">
            <a:avLst>
              <a:gd fmla="val 1696" name="adj"/>
            </a:avLst>
          </a:prstGeom>
          <a:solidFill>
            <a:srgbClr val="0B0725"/>
          </a:solidFill>
          <a:ln>
            <a:noFill/>
          </a:ln>
          <a:effectLst>
            <a:outerShdw blurRad="1270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43" name="Google Shape;443;p41"/>
          <p:cNvSpPr txBox="1"/>
          <p:nvPr/>
        </p:nvSpPr>
        <p:spPr>
          <a:xfrm>
            <a:off x="367811" y="217140"/>
            <a:ext cx="2662200" cy="21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Building the model</a:t>
            </a:r>
            <a:endParaRPr b="1" sz="12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44" name="Google Shape;444;p41"/>
          <p:cNvSpPr txBox="1"/>
          <p:nvPr/>
        </p:nvSpPr>
        <p:spPr>
          <a:xfrm>
            <a:off x="542870" y="744150"/>
            <a:ext cx="4343700" cy="39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000">
                <a:solidFill>
                  <a:srgbClr val="F92672"/>
                </a:solidFill>
                <a:latin typeface="Consolas"/>
                <a:ea typeface="Consolas"/>
                <a:cs typeface="Consolas"/>
                <a:sym typeface="Consolas"/>
              </a:rPr>
              <a:t>from</a:t>
            </a:r>
            <a:r>
              <a:rPr lang="pt-BR" sz="10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fbprophet </a:t>
            </a:r>
            <a:r>
              <a:rPr lang="pt-BR" sz="1000">
                <a:solidFill>
                  <a:srgbClr val="F92672"/>
                </a:solidFill>
                <a:latin typeface="Consolas"/>
                <a:ea typeface="Consolas"/>
                <a:cs typeface="Consolas"/>
                <a:sym typeface="Consolas"/>
              </a:rPr>
              <a:t>import</a:t>
            </a:r>
            <a:r>
              <a:rPr lang="pt-BR" sz="10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Prophet</a:t>
            </a:r>
            <a:br>
              <a:rPr lang="pt-BR" sz="10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</a:br>
            <a:br>
              <a:rPr lang="pt-BR" sz="10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pt-BR" sz="10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n = pd.DataFrame({</a:t>
            </a:r>
            <a:r>
              <a:rPr lang="pt-BR" sz="1000">
                <a:solidFill>
                  <a:srgbClr val="E6DB74"/>
                </a:solidFill>
                <a:latin typeface="Consolas"/>
                <a:ea typeface="Consolas"/>
                <a:cs typeface="Consolas"/>
                <a:sym typeface="Consolas"/>
              </a:rPr>
              <a:t>'ds'</a:t>
            </a:r>
            <a:r>
              <a:rPr lang="pt-BR" sz="10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: raw_price_data[</a:t>
            </a:r>
            <a:r>
              <a:rPr lang="pt-BR" sz="1000">
                <a:solidFill>
                  <a:srgbClr val="E6DB74"/>
                </a:solidFill>
                <a:latin typeface="Consolas"/>
                <a:ea typeface="Consolas"/>
                <a:cs typeface="Consolas"/>
                <a:sym typeface="Consolas"/>
              </a:rPr>
              <a:t>'High'</a:t>
            </a:r>
            <a:r>
              <a:rPr lang="pt-BR" sz="10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].index, </a:t>
            </a:r>
            <a:r>
              <a:rPr lang="pt-BR" sz="1000">
                <a:solidFill>
                  <a:srgbClr val="E6DB74"/>
                </a:solidFill>
                <a:latin typeface="Consolas"/>
                <a:ea typeface="Consolas"/>
                <a:cs typeface="Consolas"/>
                <a:sym typeface="Consolas"/>
              </a:rPr>
              <a:t>'y'</a:t>
            </a:r>
            <a:r>
              <a:rPr lang="pt-BR" sz="10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: raw_price_data[</a:t>
            </a:r>
            <a:r>
              <a:rPr lang="pt-BR" sz="1000">
                <a:solidFill>
                  <a:srgbClr val="E6DB74"/>
                </a:solidFill>
                <a:latin typeface="Consolas"/>
                <a:ea typeface="Consolas"/>
                <a:cs typeface="Consolas"/>
                <a:sym typeface="Consolas"/>
              </a:rPr>
              <a:t>'High'</a:t>
            </a:r>
            <a:r>
              <a:rPr lang="pt-BR" sz="10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].values})</a:t>
            </a:r>
            <a:br>
              <a:rPr lang="pt-BR" sz="10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</a:br>
            <a:br>
              <a:rPr lang="pt-BR" sz="10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pt-BR" sz="10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m = Prophet(interval_width=</a:t>
            </a:r>
            <a:r>
              <a:rPr lang="pt-BR" sz="1000">
                <a:solidFill>
                  <a:srgbClr val="AE81FF"/>
                </a:solidFill>
                <a:latin typeface="Consolas"/>
                <a:ea typeface="Consolas"/>
                <a:cs typeface="Consolas"/>
                <a:sym typeface="Consolas"/>
              </a:rPr>
              <a:t>0.95</a:t>
            </a:r>
            <a:r>
              <a:rPr lang="pt-BR" sz="10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, daily_seasonality=</a:t>
            </a:r>
            <a:r>
              <a:rPr lang="pt-BR" sz="1000">
                <a:solidFill>
                  <a:srgbClr val="F92672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lang="pt-BR" sz="10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br>
              <a:rPr lang="pt-BR" sz="10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pt-BR" sz="10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m.fit(n)</a:t>
            </a:r>
            <a:br>
              <a:rPr lang="pt-BR" sz="10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</a:br>
            <a:br>
              <a:rPr lang="pt-BR" sz="10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pt-BR" sz="10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future = m.make_future_dataframe(periods=</a:t>
            </a:r>
            <a:r>
              <a:rPr lang="pt-BR" sz="1000">
                <a:solidFill>
                  <a:srgbClr val="AE81FF"/>
                </a:solidFill>
                <a:latin typeface="Consolas"/>
                <a:ea typeface="Consolas"/>
                <a:cs typeface="Consolas"/>
                <a:sym typeface="Consolas"/>
              </a:rPr>
              <a:t>365</a:t>
            </a:r>
            <a:r>
              <a:rPr lang="pt-BR" sz="10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br>
              <a:rPr lang="pt-BR" sz="10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pt-BR" sz="10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forecast = m.predict(future)</a:t>
            </a:r>
            <a:br>
              <a:rPr lang="pt-BR" sz="10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</a:br>
            <a:br>
              <a:rPr lang="pt-BR" sz="10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pt-BR" sz="10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m.plot(forecast)</a:t>
            </a:r>
            <a:br>
              <a:rPr lang="pt-BR" sz="10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pt-BR" sz="10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raw_price_test_data[</a:t>
            </a:r>
            <a:r>
              <a:rPr lang="pt-BR" sz="1000">
                <a:solidFill>
                  <a:srgbClr val="E6DB74"/>
                </a:solidFill>
                <a:latin typeface="Consolas"/>
                <a:ea typeface="Consolas"/>
                <a:cs typeface="Consolas"/>
                <a:sym typeface="Consolas"/>
              </a:rPr>
              <a:t>'High'</a:t>
            </a:r>
            <a:r>
              <a:rPr lang="pt-BR" sz="10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].plot(label=</a:t>
            </a:r>
            <a:r>
              <a:rPr lang="pt-BR" sz="1000">
                <a:solidFill>
                  <a:srgbClr val="E6DB74"/>
                </a:solidFill>
                <a:latin typeface="Consolas"/>
                <a:ea typeface="Consolas"/>
                <a:cs typeface="Consolas"/>
                <a:sym typeface="Consolas"/>
              </a:rPr>
              <a:t>"Test Data"</a:t>
            </a:r>
            <a:r>
              <a:rPr lang="pt-BR" sz="10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, color=</a:t>
            </a:r>
            <a:r>
              <a:rPr lang="pt-BR" sz="1000">
                <a:solidFill>
                  <a:srgbClr val="E6DB74"/>
                </a:solidFill>
                <a:latin typeface="Consolas"/>
                <a:ea typeface="Consolas"/>
                <a:cs typeface="Consolas"/>
                <a:sym typeface="Consolas"/>
              </a:rPr>
              <a:t>"green"</a:t>
            </a:r>
            <a:r>
              <a:rPr lang="pt-BR" sz="10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br>
              <a:rPr lang="pt-BR" sz="10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</a:br>
            <a:br>
              <a:rPr lang="pt-BR" sz="10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pt-BR" sz="10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plt.figure(figsize=(</a:t>
            </a:r>
            <a:r>
              <a:rPr lang="pt-BR" sz="1000">
                <a:solidFill>
                  <a:srgbClr val="AE81FF"/>
                </a:solidFill>
                <a:latin typeface="Consolas"/>
                <a:ea typeface="Consolas"/>
                <a:cs typeface="Consolas"/>
                <a:sym typeface="Consolas"/>
              </a:rPr>
              <a:t>15</a:t>
            </a:r>
            <a:r>
              <a:rPr lang="pt-BR" sz="10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pt-BR" sz="1000">
                <a:solidFill>
                  <a:srgbClr val="AE81FF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lang="pt-BR" sz="10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))</a:t>
            </a:r>
            <a:br>
              <a:rPr lang="pt-BR" sz="10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pt-BR" sz="10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plt.plot(raw_price_data.index, raw_price_data[</a:t>
            </a:r>
            <a:r>
              <a:rPr lang="pt-BR" sz="1000">
                <a:solidFill>
                  <a:srgbClr val="E6DB74"/>
                </a:solidFill>
                <a:latin typeface="Consolas"/>
                <a:ea typeface="Consolas"/>
                <a:cs typeface="Consolas"/>
                <a:sym typeface="Consolas"/>
              </a:rPr>
              <a:t>'High'</a:t>
            </a:r>
            <a:r>
              <a:rPr lang="pt-BR" sz="10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])</a:t>
            </a:r>
            <a:br>
              <a:rPr lang="pt-BR" sz="10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pt-BR" sz="10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plt.ylabel(</a:t>
            </a:r>
            <a:r>
              <a:rPr lang="pt-BR" sz="1000">
                <a:solidFill>
                  <a:srgbClr val="E6DB74"/>
                </a:solidFill>
                <a:latin typeface="Consolas"/>
                <a:ea typeface="Consolas"/>
                <a:cs typeface="Consolas"/>
                <a:sym typeface="Consolas"/>
              </a:rPr>
              <a:t>'Bitcoin price'</a:t>
            </a:r>
            <a:r>
              <a:rPr lang="pt-BR" sz="10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br>
              <a:rPr lang="pt-BR" sz="10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</a:br>
            <a:br>
              <a:rPr lang="pt-BR" sz="10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</a:br>
            <a:br>
              <a:rPr lang="pt-BR" sz="10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pt-BR" sz="10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m.plot_components(forecast)</a:t>
            </a:r>
            <a:br>
              <a:rPr lang="pt-BR" sz="10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pt-BR" sz="10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plt.show()</a:t>
            </a:r>
            <a:br>
              <a:rPr lang="pt-BR" sz="10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DDDDD"/>
              </a:buClr>
              <a:buSzPts val="1100"/>
              <a:buFont typeface="Roboto Mono"/>
              <a:buNone/>
            </a:pPr>
            <a:r>
              <a:t/>
            </a:r>
            <a:endParaRPr sz="10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269230"/>
              </a:lnSpc>
              <a:spcBef>
                <a:spcPts val="0"/>
              </a:spcBef>
              <a:spcAft>
                <a:spcPts val="0"/>
              </a:spcAft>
              <a:buClr>
                <a:srgbClr val="75715E"/>
              </a:buClr>
              <a:buSzPts val="500"/>
              <a:buFont typeface="Roboto Mono"/>
              <a:buNone/>
            </a:pPr>
            <a:r>
              <a:t/>
            </a:r>
            <a:endParaRPr sz="100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445" name="Google Shape;445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72775" y="1214900"/>
            <a:ext cx="6118725" cy="3377300"/>
          </a:xfrm>
          <a:prstGeom prst="rect">
            <a:avLst/>
          </a:prstGeom>
          <a:noFill/>
          <a:ln cap="flat" cmpd="sng" w="38100">
            <a:solidFill>
              <a:srgbClr val="0F56DE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AEAEA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6"/>
          <p:cNvPicPr preferRelativeResize="0"/>
          <p:nvPr/>
        </p:nvPicPr>
        <p:blipFill rotWithShape="1">
          <a:blip r:embed="rId3">
            <a:alphaModFix/>
          </a:blip>
          <a:srcRect b="28525" l="0" r="0" t="0"/>
          <a:stretch/>
        </p:blipFill>
        <p:spPr>
          <a:xfrm>
            <a:off x="0" y="3984229"/>
            <a:ext cx="9143998" cy="1159275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6"/>
          <p:cNvSpPr/>
          <p:nvPr/>
        </p:nvSpPr>
        <p:spPr>
          <a:xfrm rot="-2269039">
            <a:off x="8189488" y="-918976"/>
            <a:ext cx="1411573" cy="2933392"/>
          </a:xfrm>
          <a:prstGeom prst="rect">
            <a:avLst/>
          </a:prstGeom>
          <a:solidFill>
            <a:srgbClr val="EAEAEA"/>
          </a:solidFill>
          <a:ln>
            <a:noFill/>
          </a:ln>
          <a:effectLst>
            <a:outerShdw blurRad="1270000" rotWithShape="0" dir="7871473" dist="405339">
              <a:srgbClr val="000000">
                <a:alpha val="298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5" name="Google Shape;65;p6"/>
          <p:cNvSpPr txBox="1"/>
          <p:nvPr/>
        </p:nvSpPr>
        <p:spPr>
          <a:xfrm>
            <a:off x="2772750" y="4466325"/>
            <a:ext cx="3733200" cy="2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Helvetica Neue"/>
              <a:buNone/>
            </a:pPr>
            <a:r>
              <a:rPr b="0" i="0" lang="pt-BR" sz="13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Access this talk on</a:t>
            </a:r>
            <a:r>
              <a:rPr b="0" i="0" lang="pt-BR" sz="13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1" lang="pt-BR" sz="13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bit.ly/pygotham-time-series</a:t>
            </a:r>
            <a:endParaRPr b="1" sz="500">
              <a:solidFill>
                <a:srgbClr val="FFFFFF"/>
              </a:solidFill>
            </a:endParaRPr>
          </a:p>
        </p:txBody>
      </p:sp>
      <p:sp>
        <p:nvSpPr>
          <p:cNvPr id="66" name="Google Shape;66;p6"/>
          <p:cNvSpPr txBox="1"/>
          <p:nvPr/>
        </p:nvSpPr>
        <p:spPr>
          <a:xfrm>
            <a:off x="2450250" y="2108249"/>
            <a:ext cx="4243500" cy="60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F56DE"/>
              </a:buClr>
              <a:buSzPts val="2400"/>
              <a:buFont typeface="Helvetica Neue"/>
              <a:buNone/>
            </a:pPr>
            <a:r>
              <a:rPr b="1" lang="pt-BR" sz="3300">
                <a:solidFill>
                  <a:srgbClr val="0B072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Disclaimer</a:t>
            </a:r>
            <a:endParaRPr b="1" sz="3300">
              <a:solidFill>
                <a:srgbClr val="0B072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F56DE"/>
              </a:buClr>
              <a:buSzPts val="2400"/>
              <a:buFont typeface="Helvetica Neue"/>
              <a:buNone/>
            </a:pPr>
            <a:r>
              <a:t/>
            </a:r>
            <a:endParaRPr sz="1800">
              <a:solidFill>
                <a:srgbClr val="0052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7" name="Google Shape;67;p6"/>
          <p:cNvSpPr txBox="1"/>
          <p:nvPr/>
        </p:nvSpPr>
        <p:spPr>
          <a:xfrm>
            <a:off x="1892400" y="4699725"/>
            <a:ext cx="5359200" cy="2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Helvetica Neue"/>
              <a:buNone/>
            </a:pPr>
            <a:r>
              <a:rPr lang="pt-BR" sz="13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Code of this talk available on </a:t>
            </a:r>
            <a:r>
              <a:rPr b="1" lang="pt-BR" sz="13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bit.ly/pygotham-ts-code</a:t>
            </a:r>
            <a:endParaRPr b="1" sz="5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AEAEA"/>
        </a:solidFill>
      </p:bgPr>
    </p:bg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" name="Google Shape;450;p42"/>
          <p:cNvPicPr preferRelativeResize="0"/>
          <p:nvPr/>
        </p:nvPicPr>
        <p:blipFill rotWithShape="1">
          <a:blip r:embed="rId3">
            <a:alphaModFix/>
          </a:blip>
          <a:srcRect b="0" l="51960" r="0" t="0"/>
          <a:stretch/>
        </p:blipFill>
        <p:spPr>
          <a:xfrm>
            <a:off x="0" y="-76200"/>
            <a:ext cx="1210425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42"/>
          <p:cNvSpPr/>
          <p:nvPr/>
        </p:nvSpPr>
        <p:spPr>
          <a:xfrm rot="-2700000">
            <a:off x="8486946" y="-603329"/>
            <a:ext cx="901561" cy="1587172"/>
          </a:xfrm>
          <a:prstGeom prst="rect">
            <a:avLst/>
          </a:prstGeom>
          <a:solidFill>
            <a:srgbClr val="EAEAEA"/>
          </a:solidFill>
          <a:ln>
            <a:noFill/>
          </a:ln>
          <a:effectLst>
            <a:outerShdw blurRad="1270000" rotWithShape="0" dir="7871473" dist="405339">
              <a:srgbClr val="000000">
                <a:alpha val="298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52" name="Google Shape;452;p42"/>
          <p:cNvSpPr/>
          <p:nvPr/>
        </p:nvSpPr>
        <p:spPr>
          <a:xfrm rot="-2700000">
            <a:off x="-465226" y="3898098"/>
            <a:ext cx="1283399" cy="2066166"/>
          </a:xfrm>
          <a:prstGeom prst="rect">
            <a:avLst/>
          </a:prstGeom>
          <a:solidFill>
            <a:srgbClr val="0F56DE"/>
          </a:solidFill>
          <a:ln>
            <a:noFill/>
          </a:ln>
          <a:effectLst>
            <a:outerShdw blurRad="1270000" rotWithShape="0" dir="18473874" dist="405339">
              <a:srgbClr val="000000">
                <a:alpha val="6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53" name="Google Shape;453;p42"/>
          <p:cNvSpPr txBox="1"/>
          <p:nvPr/>
        </p:nvSpPr>
        <p:spPr>
          <a:xfrm>
            <a:off x="1742925" y="1576174"/>
            <a:ext cx="5866800" cy="24357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-171450" lvl="0" marL="177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F4DD9"/>
              </a:buClr>
              <a:buSzPts val="1100"/>
              <a:buFont typeface="Helvetica Neue"/>
              <a:buChar char="⬥"/>
            </a:pPr>
            <a:r>
              <a:rPr lang="pt-BR" sz="1500">
                <a:solidFill>
                  <a:srgbClr val="0B072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Hourly, daily, or weekly </a:t>
            </a:r>
            <a:r>
              <a:rPr b="1" lang="pt-BR" sz="1500">
                <a:solidFill>
                  <a:srgbClr val="0B072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observations</a:t>
            </a:r>
            <a:r>
              <a:rPr lang="pt-BR" sz="1500">
                <a:solidFill>
                  <a:srgbClr val="0B072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with at least a few months (preferably a year) of history</a:t>
            </a:r>
            <a:endParaRPr sz="1500">
              <a:solidFill>
                <a:srgbClr val="0B072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171450" lvl="0" marL="177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F4DD9"/>
              </a:buClr>
              <a:buSzPts val="1100"/>
              <a:buFont typeface="Helvetica Neue"/>
              <a:buChar char="⬥"/>
            </a:pPr>
            <a:r>
              <a:rPr lang="pt-BR" sz="1500">
                <a:solidFill>
                  <a:srgbClr val="0B072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Strong multiple “human-scale” </a:t>
            </a:r>
            <a:r>
              <a:rPr b="1" lang="pt-BR" sz="1500">
                <a:solidFill>
                  <a:srgbClr val="0B072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seasonalities</a:t>
            </a:r>
            <a:r>
              <a:rPr lang="pt-BR" sz="1500">
                <a:solidFill>
                  <a:srgbClr val="0B072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day of week and time of year</a:t>
            </a:r>
            <a:endParaRPr sz="1500">
              <a:solidFill>
                <a:srgbClr val="0B072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171450" lvl="0" marL="177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F4DD9"/>
              </a:buClr>
              <a:buSzPts val="1100"/>
              <a:buFont typeface="Helvetica Neue"/>
              <a:buChar char="⬥"/>
            </a:pPr>
            <a:r>
              <a:rPr lang="pt-BR" sz="1500">
                <a:solidFill>
                  <a:srgbClr val="0B072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Important </a:t>
            </a:r>
            <a:r>
              <a:rPr b="1" lang="pt-BR" sz="1500">
                <a:solidFill>
                  <a:srgbClr val="0B072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holidays</a:t>
            </a:r>
            <a:r>
              <a:rPr lang="pt-BR" sz="1500">
                <a:solidFill>
                  <a:srgbClr val="0B072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that occur at irregular intervals that are known in advance (e.g. the Super Bowl)</a:t>
            </a:r>
            <a:endParaRPr sz="1500">
              <a:solidFill>
                <a:srgbClr val="0B072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171450" lvl="0" marL="177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F4DD9"/>
              </a:buClr>
              <a:buSzPts val="1100"/>
              <a:buFont typeface="Helvetica Neue"/>
              <a:buChar char="⬥"/>
            </a:pPr>
            <a:r>
              <a:rPr lang="pt-BR" sz="1500">
                <a:solidFill>
                  <a:srgbClr val="0B072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 reasonable number of </a:t>
            </a:r>
            <a:r>
              <a:rPr b="1" lang="pt-BR" sz="1500">
                <a:solidFill>
                  <a:srgbClr val="0B072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missing observations</a:t>
            </a:r>
            <a:r>
              <a:rPr lang="pt-BR" sz="1500">
                <a:solidFill>
                  <a:srgbClr val="0B072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or large outliers</a:t>
            </a:r>
            <a:endParaRPr sz="1500">
              <a:solidFill>
                <a:srgbClr val="0B072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54" name="Google Shape;454;p42"/>
          <p:cNvSpPr txBox="1"/>
          <p:nvPr/>
        </p:nvSpPr>
        <p:spPr>
          <a:xfrm>
            <a:off x="1722925" y="449825"/>
            <a:ext cx="6464400" cy="40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F56DE"/>
              </a:buClr>
              <a:buSzPts val="2400"/>
              <a:buFont typeface="Helvetica Neue"/>
              <a:buNone/>
            </a:pPr>
            <a:r>
              <a:rPr b="1" lang="pt-BR" sz="2400">
                <a:solidFill>
                  <a:srgbClr val="0052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Where Prophet shines</a:t>
            </a:r>
            <a:endParaRPr b="1" sz="2400">
              <a:solidFill>
                <a:srgbClr val="0052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AEAEA"/>
        </a:solidFill>
      </p:bgPr>
    </p:bg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9" name="Google Shape;459;p43"/>
          <p:cNvPicPr preferRelativeResize="0"/>
          <p:nvPr/>
        </p:nvPicPr>
        <p:blipFill rotWithShape="1">
          <a:blip r:embed="rId3">
            <a:alphaModFix/>
          </a:blip>
          <a:srcRect b="7691" l="0" r="0" t="7691"/>
          <a:stretch/>
        </p:blipFill>
        <p:spPr>
          <a:xfrm>
            <a:off x="12128" y="0"/>
            <a:ext cx="9119749" cy="5143497"/>
          </a:xfrm>
          <a:prstGeom prst="rect">
            <a:avLst/>
          </a:prstGeom>
          <a:noFill/>
          <a:ln>
            <a:noFill/>
          </a:ln>
        </p:spPr>
      </p:pic>
      <p:sp>
        <p:nvSpPr>
          <p:cNvPr id="460" name="Google Shape;460;p43"/>
          <p:cNvSpPr txBox="1"/>
          <p:nvPr/>
        </p:nvSpPr>
        <p:spPr>
          <a:xfrm>
            <a:off x="430025" y="456375"/>
            <a:ext cx="4097400" cy="824700"/>
          </a:xfrm>
          <a:prstGeom prst="rect">
            <a:avLst/>
          </a:prstGeom>
          <a:solidFill>
            <a:srgbClr val="0F56DE"/>
          </a:solidFill>
          <a:ln cap="flat" cmpd="sng" w="228600">
            <a:solidFill>
              <a:srgbClr val="0F56D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8FCF8"/>
              </a:buClr>
              <a:buSzPts val="2400"/>
              <a:buFont typeface="Helvetica Neue"/>
              <a:buNone/>
            </a:pPr>
            <a:r>
              <a:rPr b="1" lang="pt-BR" sz="24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Forecasting future bitcoin</a:t>
            </a:r>
            <a:endParaRPr b="1" sz="24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8FCF8"/>
              </a:buClr>
              <a:buSzPts val="2400"/>
              <a:buFont typeface="Helvetica Neue"/>
              <a:buNone/>
            </a:pPr>
            <a:r>
              <a:rPr b="1" lang="pt-BR" sz="24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price with Neural Networks</a:t>
            </a:r>
            <a:endParaRPr b="1" sz="24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AEAEA"/>
        </a:solidFill>
      </p:bgPr>
    </p:bg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5" name="Google Shape;465;p44"/>
          <p:cNvPicPr preferRelativeResize="0"/>
          <p:nvPr/>
        </p:nvPicPr>
        <p:blipFill rotWithShape="1">
          <a:blip r:embed="rId3">
            <a:alphaModFix/>
          </a:blip>
          <a:srcRect b="0" l="51960" r="0" t="0"/>
          <a:stretch/>
        </p:blipFill>
        <p:spPr>
          <a:xfrm>
            <a:off x="0" y="-76200"/>
            <a:ext cx="1210425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466" name="Google Shape;466;p44"/>
          <p:cNvSpPr/>
          <p:nvPr/>
        </p:nvSpPr>
        <p:spPr>
          <a:xfrm rot="-2700000">
            <a:off x="8486946" y="-603329"/>
            <a:ext cx="901561" cy="1587172"/>
          </a:xfrm>
          <a:prstGeom prst="rect">
            <a:avLst/>
          </a:prstGeom>
          <a:solidFill>
            <a:srgbClr val="EAEAEA"/>
          </a:solidFill>
          <a:ln>
            <a:noFill/>
          </a:ln>
          <a:effectLst>
            <a:outerShdw blurRad="1270000" rotWithShape="0" dir="7871473" dist="405339">
              <a:srgbClr val="000000">
                <a:alpha val="298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67" name="Google Shape;467;p44"/>
          <p:cNvSpPr/>
          <p:nvPr/>
        </p:nvSpPr>
        <p:spPr>
          <a:xfrm rot="-2700000">
            <a:off x="-465226" y="3898098"/>
            <a:ext cx="1283399" cy="2066166"/>
          </a:xfrm>
          <a:prstGeom prst="rect">
            <a:avLst/>
          </a:prstGeom>
          <a:solidFill>
            <a:srgbClr val="0F56DE"/>
          </a:solidFill>
          <a:ln>
            <a:noFill/>
          </a:ln>
          <a:effectLst>
            <a:outerShdw blurRad="1270000" rotWithShape="0" dir="18473874" dist="405339">
              <a:srgbClr val="000000">
                <a:alpha val="6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68" name="Google Shape;468;p44"/>
          <p:cNvSpPr txBox="1"/>
          <p:nvPr/>
        </p:nvSpPr>
        <p:spPr>
          <a:xfrm>
            <a:off x="1742937" y="1142623"/>
            <a:ext cx="5866800" cy="21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-171450" lvl="0" marL="1778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F4DD9"/>
              </a:buClr>
              <a:buSzPts val="1100"/>
              <a:buFont typeface="Helvetica Neue"/>
              <a:buChar char="⬥"/>
            </a:pPr>
            <a:r>
              <a:rPr lang="pt-BR" sz="1500">
                <a:solidFill>
                  <a:srgbClr val="0B072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Machine learning model</a:t>
            </a:r>
            <a:endParaRPr sz="1500">
              <a:solidFill>
                <a:srgbClr val="0B072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171450" lvl="0" marL="1778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F4DD9"/>
              </a:buClr>
              <a:buSzPts val="1100"/>
              <a:buFont typeface="Helvetica Neue"/>
              <a:buChar char="⬥"/>
            </a:pPr>
            <a:r>
              <a:rPr lang="pt-BR" sz="1500">
                <a:solidFill>
                  <a:srgbClr val="0B072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LSTM stands for Long Short-Term Memory</a:t>
            </a:r>
            <a:endParaRPr sz="1500">
              <a:solidFill>
                <a:srgbClr val="0B072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171450" lvl="0" marL="1778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F4DD9"/>
              </a:buClr>
              <a:buSzPts val="1100"/>
              <a:buFont typeface="Helvetica Neue"/>
              <a:buChar char="⬥"/>
            </a:pPr>
            <a:r>
              <a:rPr lang="pt-BR" sz="1500">
                <a:solidFill>
                  <a:srgbClr val="0B072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Recurrent Neural Network</a:t>
            </a:r>
            <a:endParaRPr sz="1500">
              <a:solidFill>
                <a:srgbClr val="0B072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171450" lvl="0" marL="1778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F4DD9"/>
              </a:buClr>
              <a:buSzPts val="1100"/>
              <a:buFont typeface="Helvetica Neue"/>
              <a:buChar char="⬥"/>
            </a:pPr>
            <a:r>
              <a:rPr lang="pt-BR" sz="1500">
                <a:solidFill>
                  <a:srgbClr val="0B072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</a:t>
            </a:r>
            <a:r>
              <a:rPr lang="pt-BR" sz="1500">
                <a:solidFill>
                  <a:srgbClr val="0B072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ave some internal contextual state cells that act as long-term or short-term memory cells</a:t>
            </a:r>
            <a:endParaRPr sz="1500">
              <a:solidFill>
                <a:srgbClr val="0B072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69" name="Google Shape;469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67474" y="3239750"/>
            <a:ext cx="2679351" cy="1607625"/>
          </a:xfrm>
          <a:prstGeom prst="rect">
            <a:avLst/>
          </a:prstGeom>
          <a:noFill/>
          <a:ln cap="flat" cmpd="sng" w="38100">
            <a:solidFill>
              <a:srgbClr val="0F56DE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70" name="Google Shape;470;p44"/>
          <p:cNvSpPr txBox="1"/>
          <p:nvPr/>
        </p:nvSpPr>
        <p:spPr>
          <a:xfrm>
            <a:off x="1722925" y="449825"/>
            <a:ext cx="6464400" cy="40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F56DE"/>
              </a:buClr>
              <a:buSzPts val="2400"/>
              <a:buFont typeface="Helvetica Neue"/>
              <a:buNone/>
            </a:pPr>
            <a:r>
              <a:rPr b="1" lang="pt-BR" sz="2400">
                <a:solidFill>
                  <a:srgbClr val="0052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LSTM</a:t>
            </a:r>
            <a:endParaRPr b="1" sz="2400">
              <a:solidFill>
                <a:srgbClr val="0052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AEAEA"/>
        </a:solidFill>
      </p:bgPr>
    </p:bg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45"/>
          <p:cNvSpPr txBox="1"/>
          <p:nvPr/>
        </p:nvSpPr>
        <p:spPr>
          <a:xfrm>
            <a:off x="1702390" y="1214823"/>
            <a:ext cx="4866000" cy="40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56DE"/>
              </a:buClr>
              <a:buSzPts val="2400"/>
              <a:buFont typeface="Helvetica Neue"/>
              <a:buNone/>
            </a:pPr>
            <a:r>
              <a:rPr b="1" lang="pt-BR" sz="2400">
                <a:solidFill>
                  <a:srgbClr val="0F56D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ARIMA</a:t>
            </a:r>
            <a:endParaRPr b="1" sz="500"/>
          </a:p>
        </p:txBody>
      </p:sp>
      <p:pic>
        <p:nvPicPr>
          <p:cNvPr id="476" name="Google Shape;476;p45"/>
          <p:cNvPicPr preferRelativeResize="0"/>
          <p:nvPr/>
        </p:nvPicPr>
        <p:blipFill rotWithShape="1">
          <a:blip r:embed="rId3">
            <a:alphaModFix/>
          </a:blip>
          <a:srcRect b="0" l="0" r="64809" t="0"/>
          <a:stretch/>
        </p:blipFill>
        <p:spPr>
          <a:xfrm>
            <a:off x="7373" y="0"/>
            <a:ext cx="3212676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477" name="Google Shape;477;p45"/>
          <p:cNvSpPr/>
          <p:nvPr/>
        </p:nvSpPr>
        <p:spPr>
          <a:xfrm>
            <a:off x="388557" y="585559"/>
            <a:ext cx="5797800" cy="2461800"/>
          </a:xfrm>
          <a:prstGeom prst="roundRect">
            <a:avLst>
              <a:gd fmla="val 2842" name="adj"/>
            </a:avLst>
          </a:prstGeom>
          <a:solidFill>
            <a:srgbClr val="0B0725"/>
          </a:solidFill>
          <a:ln>
            <a:noFill/>
          </a:ln>
          <a:effectLst>
            <a:outerShdw blurRad="1270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78" name="Google Shape;478;p45"/>
          <p:cNvSpPr txBox="1"/>
          <p:nvPr/>
        </p:nvSpPr>
        <p:spPr>
          <a:xfrm>
            <a:off x="560008" y="784759"/>
            <a:ext cx="5564700" cy="21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BR" sz="1100">
                <a:solidFill>
                  <a:srgbClr val="F92672"/>
                </a:solidFill>
                <a:latin typeface="Consolas"/>
                <a:ea typeface="Consolas"/>
                <a:cs typeface="Consolas"/>
                <a:sym typeface="Consolas"/>
              </a:rPr>
              <a:t>from</a:t>
            </a:r>
            <a:r>
              <a:rPr lang="pt-BR" sz="11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sklearn.preprocessing </a:t>
            </a:r>
            <a:r>
              <a:rPr lang="pt-BR" sz="1100">
                <a:solidFill>
                  <a:srgbClr val="F92672"/>
                </a:solidFill>
                <a:latin typeface="Consolas"/>
                <a:ea typeface="Consolas"/>
                <a:cs typeface="Consolas"/>
                <a:sym typeface="Consolas"/>
              </a:rPr>
              <a:t>import</a:t>
            </a:r>
            <a:r>
              <a:rPr lang="pt-BR" sz="11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MinMaxScaler</a:t>
            </a:r>
            <a:br>
              <a:rPr lang="pt-BR" sz="11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</a:br>
            <a:br>
              <a:rPr lang="pt-BR" sz="11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pt-BR" sz="11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df = raw_price_data</a:t>
            </a:r>
            <a:br>
              <a:rPr lang="pt-BR" sz="11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pt-BR" sz="11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df.drop([</a:t>
            </a:r>
            <a:r>
              <a:rPr lang="pt-BR" sz="1100">
                <a:solidFill>
                  <a:srgbClr val="E6DB74"/>
                </a:solidFill>
                <a:latin typeface="Consolas"/>
                <a:ea typeface="Consolas"/>
                <a:cs typeface="Consolas"/>
                <a:sym typeface="Consolas"/>
              </a:rPr>
              <a:t>'Volume'</a:t>
            </a:r>
            <a:r>
              <a:rPr lang="pt-BR" sz="11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pt-BR" sz="1100">
                <a:solidFill>
                  <a:srgbClr val="E6DB74"/>
                </a:solidFill>
                <a:latin typeface="Consolas"/>
                <a:ea typeface="Consolas"/>
                <a:cs typeface="Consolas"/>
                <a:sym typeface="Consolas"/>
              </a:rPr>
              <a:t>'Market Cap'</a:t>
            </a:r>
            <a:r>
              <a:rPr lang="pt-BR" sz="11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pt-BR" sz="1100">
                <a:solidFill>
                  <a:srgbClr val="AE81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pt-BR" sz="11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, inplace=</a:t>
            </a:r>
            <a:r>
              <a:rPr lang="pt-BR" sz="1100">
                <a:solidFill>
                  <a:srgbClr val="F92672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lang="pt-BR" sz="11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br>
              <a:rPr lang="pt-BR" sz="11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</a:br>
            <a:br>
              <a:rPr lang="pt-BR" sz="11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pt-BR" sz="11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min_max_scaler = MinMaxScaler()</a:t>
            </a:r>
            <a:br>
              <a:rPr lang="pt-BR" sz="11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pt-BR" sz="11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df[</a:t>
            </a:r>
            <a:r>
              <a:rPr lang="pt-BR" sz="1100">
                <a:solidFill>
                  <a:srgbClr val="E6DB74"/>
                </a:solidFill>
                <a:latin typeface="Consolas"/>
                <a:ea typeface="Consolas"/>
                <a:cs typeface="Consolas"/>
                <a:sym typeface="Consolas"/>
              </a:rPr>
              <a:t>'Open'</a:t>
            </a:r>
            <a:r>
              <a:rPr lang="pt-BR" sz="11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] = min_max_scaler.fit_transform(df.Open.values.reshape(</a:t>
            </a:r>
            <a:r>
              <a:rPr lang="pt-BR" sz="1100">
                <a:solidFill>
                  <a:srgbClr val="AE81FF"/>
                </a:solidFill>
                <a:latin typeface="Consolas"/>
                <a:ea typeface="Consolas"/>
                <a:cs typeface="Consolas"/>
                <a:sym typeface="Consolas"/>
              </a:rPr>
              <a:t>-1</a:t>
            </a:r>
            <a:r>
              <a:rPr lang="pt-BR" sz="11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pt-BR" sz="1100">
                <a:solidFill>
                  <a:srgbClr val="AE81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pt-BR" sz="11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))</a:t>
            </a:r>
            <a:br>
              <a:rPr lang="pt-BR" sz="11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pt-BR" sz="11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df[</a:t>
            </a:r>
            <a:r>
              <a:rPr lang="pt-BR" sz="1100">
                <a:solidFill>
                  <a:srgbClr val="E6DB74"/>
                </a:solidFill>
                <a:latin typeface="Consolas"/>
                <a:ea typeface="Consolas"/>
                <a:cs typeface="Consolas"/>
                <a:sym typeface="Consolas"/>
              </a:rPr>
              <a:t>'High'</a:t>
            </a:r>
            <a:r>
              <a:rPr lang="pt-BR" sz="11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] = min_max_scaler.fit_transform(df.High.values.reshape(</a:t>
            </a:r>
            <a:r>
              <a:rPr lang="pt-BR" sz="1100">
                <a:solidFill>
                  <a:srgbClr val="AE81FF"/>
                </a:solidFill>
                <a:latin typeface="Consolas"/>
                <a:ea typeface="Consolas"/>
                <a:cs typeface="Consolas"/>
                <a:sym typeface="Consolas"/>
              </a:rPr>
              <a:t>-1</a:t>
            </a:r>
            <a:r>
              <a:rPr lang="pt-BR" sz="11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pt-BR" sz="1100">
                <a:solidFill>
                  <a:srgbClr val="AE81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pt-BR" sz="11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))</a:t>
            </a:r>
            <a:br>
              <a:rPr lang="pt-BR" sz="11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pt-BR" sz="11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df[</a:t>
            </a:r>
            <a:r>
              <a:rPr lang="pt-BR" sz="1100">
                <a:solidFill>
                  <a:srgbClr val="E6DB74"/>
                </a:solidFill>
                <a:latin typeface="Consolas"/>
                <a:ea typeface="Consolas"/>
                <a:cs typeface="Consolas"/>
                <a:sym typeface="Consolas"/>
              </a:rPr>
              <a:t>'Low'</a:t>
            </a:r>
            <a:r>
              <a:rPr lang="pt-BR" sz="11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] = min_max_scaler.fit_transform(df.Low.values.reshape(</a:t>
            </a:r>
            <a:r>
              <a:rPr lang="pt-BR" sz="1100">
                <a:solidFill>
                  <a:srgbClr val="AE81FF"/>
                </a:solidFill>
                <a:latin typeface="Consolas"/>
                <a:ea typeface="Consolas"/>
                <a:cs typeface="Consolas"/>
                <a:sym typeface="Consolas"/>
              </a:rPr>
              <a:t>-1</a:t>
            </a:r>
            <a:r>
              <a:rPr lang="pt-BR" sz="11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pt-BR" sz="1100">
                <a:solidFill>
                  <a:srgbClr val="AE81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pt-BR" sz="11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))</a:t>
            </a:r>
            <a:br>
              <a:rPr lang="pt-BR" sz="11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pt-BR" sz="11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df[</a:t>
            </a:r>
            <a:r>
              <a:rPr lang="pt-BR" sz="1100">
                <a:solidFill>
                  <a:srgbClr val="E6DB74"/>
                </a:solidFill>
                <a:latin typeface="Consolas"/>
                <a:ea typeface="Consolas"/>
                <a:cs typeface="Consolas"/>
                <a:sym typeface="Consolas"/>
              </a:rPr>
              <a:t>'Close'</a:t>
            </a:r>
            <a:r>
              <a:rPr lang="pt-BR" sz="11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] = min_max_scaler.fit_transform(df.Low.values.reshape(</a:t>
            </a:r>
            <a:r>
              <a:rPr lang="pt-BR" sz="1100">
                <a:solidFill>
                  <a:srgbClr val="AE81FF"/>
                </a:solidFill>
                <a:latin typeface="Consolas"/>
                <a:ea typeface="Consolas"/>
                <a:cs typeface="Consolas"/>
                <a:sym typeface="Consolas"/>
              </a:rPr>
              <a:t>-1</a:t>
            </a:r>
            <a:r>
              <a:rPr lang="pt-BR" sz="11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pt-BR" sz="1100">
                <a:solidFill>
                  <a:srgbClr val="AE81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pt-BR" sz="11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))</a:t>
            </a:r>
            <a:br>
              <a:rPr lang="pt-BR" sz="11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pt-BR" sz="11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df.head()</a:t>
            </a:r>
            <a:br>
              <a:rPr lang="pt-BR" sz="11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479" name="Google Shape;479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45407" y="2936025"/>
            <a:ext cx="3768100" cy="2063225"/>
          </a:xfrm>
          <a:prstGeom prst="rect">
            <a:avLst/>
          </a:prstGeom>
          <a:noFill/>
          <a:ln cap="flat" cmpd="sng" w="28575">
            <a:solidFill>
              <a:srgbClr val="0F56DE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80" name="Google Shape;480;p45"/>
          <p:cNvSpPr txBox="1"/>
          <p:nvPr/>
        </p:nvSpPr>
        <p:spPr>
          <a:xfrm>
            <a:off x="367811" y="217140"/>
            <a:ext cx="2662200" cy="21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Scale the series</a:t>
            </a:r>
            <a:endParaRPr b="1" sz="12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AEAEA"/>
        </a:solidFill>
      </p:bgPr>
    </p:bg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5" name="Google Shape;485;p46"/>
          <p:cNvPicPr preferRelativeResize="0"/>
          <p:nvPr/>
        </p:nvPicPr>
        <p:blipFill rotWithShape="1">
          <a:blip r:embed="rId3">
            <a:alphaModFix/>
          </a:blip>
          <a:srcRect b="0" l="0" r="64809" t="0"/>
          <a:stretch/>
        </p:blipFill>
        <p:spPr>
          <a:xfrm>
            <a:off x="7373" y="0"/>
            <a:ext cx="3212676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486" name="Google Shape;486;p46"/>
          <p:cNvSpPr/>
          <p:nvPr/>
        </p:nvSpPr>
        <p:spPr>
          <a:xfrm>
            <a:off x="348550" y="567725"/>
            <a:ext cx="3212700" cy="4450800"/>
          </a:xfrm>
          <a:prstGeom prst="roundRect">
            <a:avLst>
              <a:gd fmla="val 1696" name="adj"/>
            </a:avLst>
          </a:prstGeom>
          <a:solidFill>
            <a:srgbClr val="0B0725"/>
          </a:solidFill>
          <a:ln>
            <a:noFill/>
          </a:ln>
          <a:effectLst>
            <a:outerShdw blurRad="1270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87" name="Google Shape;487;p46"/>
          <p:cNvSpPr txBox="1"/>
          <p:nvPr/>
        </p:nvSpPr>
        <p:spPr>
          <a:xfrm>
            <a:off x="498087" y="721416"/>
            <a:ext cx="2913600" cy="40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BR" sz="700">
                <a:solidFill>
                  <a:srgbClr val="F92672"/>
                </a:solidFill>
                <a:latin typeface="Consolas"/>
                <a:ea typeface="Consolas"/>
                <a:cs typeface="Consolas"/>
                <a:sym typeface="Consolas"/>
              </a:rPr>
              <a:t>from</a:t>
            </a:r>
            <a:r>
              <a:rPr lang="pt-BR" sz="7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keras.models </a:t>
            </a:r>
            <a:r>
              <a:rPr lang="pt-BR" sz="700">
                <a:solidFill>
                  <a:srgbClr val="F92672"/>
                </a:solidFill>
                <a:latin typeface="Consolas"/>
                <a:ea typeface="Consolas"/>
                <a:cs typeface="Consolas"/>
                <a:sym typeface="Consolas"/>
              </a:rPr>
              <a:t>import</a:t>
            </a:r>
            <a:r>
              <a:rPr lang="pt-BR" sz="7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Sequential</a:t>
            </a:r>
            <a:br>
              <a:rPr lang="pt-BR" sz="7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pt-BR" sz="700">
                <a:solidFill>
                  <a:srgbClr val="F92672"/>
                </a:solidFill>
                <a:latin typeface="Consolas"/>
                <a:ea typeface="Consolas"/>
                <a:cs typeface="Consolas"/>
                <a:sym typeface="Consolas"/>
              </a:rPr>
              <a:t>from</a:t>
            </a:r>
            <a:r>
              <a:rPr lang="pt-BR" sz="7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keras.layers </a:t>
            </a:r>
            <a:r>
              <a:rPr lang="pt-BR" sz="700">
                <a:solidFill>
                  <a:srgbClr val="F92672"/>
                </a:solidFill>
                <a:latin typeface="Consolas"/>
                <a:ea typeface="Consolas"/>
                <a:cs typeface="Consolas"/>
                <a:sym typeface="Consolas"/>
              </a:rPr>
              <a:t>import</a:t>
            </a:r>
            <a:r>
              <a:rPr lang="pt-BR" sz="7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Dense, LSTM, Activation</a:t>
            </a:r>
            <a:br>
              <a:rPr lang="pt-BR" sz="11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sz="70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br>
              <a:rPr lang="pt-BR" sz="7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</a:br>
            <a:br>
              <a:rPr lang="pt-BR" sz="7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pt-BR" sz="7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x_train, y_train, x_test, y_test = load_data(df, seq_len)</a:t>
            </a:r>
            <a:br>
              <a:rPr lang="pt-BR" sz="7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</a:br>
            <a:br>
              <a:rPr lang="pt-BR" sz="7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pt-BR" sz="7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model = Sequential()</a:t>
            </a:r>
            <a:br>
              <a:rPr lang="pt-BR" sz="7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pt-BR" sz="7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model.add(LSTM(neurons[</a:t>
            </a:r>
            <a:r>
              <a:rPr lang="pt-BR" sz="700">
                <a:solidFill>
                  <a:srgbClr val="AE81FF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pt-BR" sz="7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], input_shape=(layers[</a:t>
            </a:r>
            <a:r>
              <a:rPr lang="pt-BR" sz="700">
                <a:solidFill>
                  <a:srgbClr val="AE81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pt-BR" sz="7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], </a:t>
            </a:r>
            <a:endParaRPr sz="70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BR" sz="7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layers[</a:t>
            </a:r>
            <a:r>
              <a:rPr lang="pt-BR" sz="700">
                <a:solidFill>
                  <a:srgbClr val="AE81FF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pt-BR" sz="7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]), return_sequences=</a:t>
            </a:r>
            <a:r>
              <a:rPr lang="pt-BR" sz="700">
                <a:solidFill>
                  <a:srgbClr val="F92672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lang="pt-BR" sz="7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))</a:t>
            </a:r>
            <a:br>
              <a:rPr lang="pt-BR" sz="7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pt-BR" sz="7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model.add(LSTM(neurons[</a:t>
            </a:r>
            <a:r>
              <a:rPr lang="pt-BR" sz="700">
                <a:solidFill>
                  <a:srgbClr val="AE81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pt-BR" sz="7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], input_shape=(layers[</a:t>
            </a:r>
            <a:r>
              <a:rPr lang="pt-BR" sz="700">
                <a:solidFill>
                  <a:srgbClr val="AE81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pt-BR" sz="7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], </a:t>
            </a:r>
            <a:endParaRPr sz="70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BR" sz="7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layers[</a:t>
            </a:r>
            <a:r>
              <a:rPr lang="pt-BR" sz="700">
                <a:solidFill>
                  <a:srgbClr val="AE81FF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pt-BR" sz="7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]), return_sequences=</a:t>
            </a:r>
            <a:r>
              <a:rPr lang="pt-BR" sz="700">
                <a:solidFill>
                  <a:srgbClr val="F92672"/>
                </a:solidFill>
                <a:latin typeface="Consolas"/>
                <a:ea typeface="Consolas"/>
                <a:cs typeface="Consolas"/>
                <a:sym typeface="Consolas"/>
              </a:rPr>
              <a:t>False</a:t>
            </a:r>
            <a:r>
              <a:rPr lang="pt-BR" sz="7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))</a:t>
            </a:r>
            <a:br>
              <a:rPr lang="pt-BR" sz="7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pt-BR" sz="7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model.add(Dense(neurons[</a:t>
            </a:r>
            <a:r>
              <a:rPr lang="pt-BR" sz="700">
                <a:solidFill>
                  <a:srgbClr val="AE81FF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pt-BR" sz="7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], kernel_initializer=</a:t>
            </a:r>
            <a:r>
              <a:rPr lang="pt-BR" sz="700">
                <a:solidFill>
                  <a:srgbClr val="E6DB74"/>
                </a:solidFill>
                <a:latin typeface="Consolas"/>
                <a:ea typeface="Consolas"/>
                <a:cs typeface="Consolas"/>
                <a:sym typeface="Consolas"/>
              </a:rPr>
              <a:t>"uniform"</a:t>
            </a:r>
            <a:r>
              <a:rPr lang="pt-BR" sz="7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endParaRPr sz="70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BR" sz="7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activation=</a:t>
            </a:r>
            <a:r>
              <a:rPr lang="pt-BR" sz="700">
                <a:solidFill>
                  <a:srgbClr val="E6DB74"/>
                </a:solidFill>
                <a:latin typeface="Consolas"/>
                <a:ea typeface="Consolas"/>
                <a:cs typeface="Consolas"/>
                <a:sym typeface="Consolas"/>
              </a:rPr>
              <a:t>'relu'</a:t>
            </a:r>
            <a:r>
              <a:rPr lang="pt-BR" sz="7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))        </a:t>
            </a:r>
            <a:br>
              <a:rPr lang="pt-BR" sz="7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pt-BR" sz="7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model.add(Dense(neurons[</a:t>
            </a:r>
            <a:r>
              <a:rPr lang="pt-BR" sz="700">
                <a:solidFill>
                  <a:srgbClr val="AE81FF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pt-BR" sz="7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], kernel_initializer=</a:t>
            </a:r>
            <a:r>
              <a:rPr lang="pt-BR" sz="700">
                <a:solidFill>
                  <a:srgbClr val="E6DB74"/>
                </a:solidFill>
                <a:latin typeface="Consolas"/>
                <a:ea typeface="Consolas"/>
                <a:cs typeface="Consolas"/>
                <a:sym typeface="Consolas"/>
              </a:rPr>
              <a:t>"uniform"</a:t>
            </a:r>
            <a:r>
              <a:rPr lang="pt-BR" sz="7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endParaRPr sz="70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BR" sz="7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activation=</a:t>
            </a:r>
            <a:r>
              <a:rPr lang="pt-BR" sz="700">
                <a:solidFill>
                  <a:srgbClr val="E6DB74"/>
                </a:solidFill>
                <a:latin typeface="Consolas"/>
                <a:ea typeface="Consolas"/>
                <a:cs typeface="Consolas"/>
                <a:sym typeface="Consolas"/>
              </a:rPr>
              <a:t>'linear'</a:t>
            </a:r>
            <a:r>
              <a:rPr lang="pt-BR" sz="7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))</a:t>
            </a:r>
            <a:br>
              <a:rPr lang="pt-BR" sz="7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</a:br>
            <a:br>
              <a:rPr lang="pt-BR" sz="7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pt-BR" sz="7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model.compile(loss=</a:t>
            </a:r>
            <a:r>
              <a:rPr lang="pt-BR" sz="700">
                <a:solidFill>
                  <a:srgbClr val="E6DB74"/>
                </a:solidFill>
                <a:latin typeface="Consolas"/>
                <a:ea typeface="Consolas"/>
                <a:cs typeface="Consolas"/>
                <a:sym typeface="Consolas"/>
              </a:rPr>
              <a:t>'mse'</a:t>
            </a:r>
            <a:r>
              <a:rPr lang="pt-BR" sz="7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,optimizer=</a:t>
            </a:r>
            <a:r>
              <a:rPr lang="pt-BR" sz="700">
                <a:solidFill>
                  <a:srgbClr val="E6DB74"/>
                </a:solidFill>
                <a:latin typeface="Consolas"/>
                <a:ea typeface="Consolas"/>
                <a:cs typeface="Consolas"/>
                <a:sym typeface="Consolas"/>
              </a:rPr>
              <a:t>'adam'</a:t>
            </a:r>
            <a:r>
              <a:rPr lang="pt-BR" sz="7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, metrics=[</a:t>
            </a:r>
            <a:r>
              <a:rPr lang="pt-BR" sz="700">
                <a:solidFill>
                  <a:srgbClr val="E6DB74"/>
                </a:solidFill>
                <a:latin typeface="Consolas"/>
                <a:ea typeface="Consolas"/>
                <a:cs typeface="Consolas"/>
                <a:sym typeface="Consolas"/>
              </a:rPr>
              <a:t>'accuracy'</a:t>
            </a:r>
            <a:r>
              <a:rPr lang="pt-BR" sz="7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])</a:t>
            </a:r>
            <a:br>
              <a:rPr lang="pt-BR" sz="7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</a:br>
            <a:br>
              <a:rPr lang="pt-BR" sz="7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pt-BR" sz="7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model.fit(x_train, y_train, batch_size=</a:t>
            </a:r>
            <a:r>
              <a:rPr lang="pt-BR" sz="700">
                <a:solidFill>
                  <a:srgbClr val="AE81FF"/>
                </a:solidFill>
                <a:latin typeface="Consolas"/>
                <a:ea typeface="Consolas"/>
                <a:cs typeface="Consolas"/>
                <a:sym typeface="Consolas"/>
              </a:rPr>
              <a:t>512</a:t>
            </a:r>
            <a:r>
              <a:rPr lang="pt-BR" sz="7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, epochs=epochs, validation_split=</a:t>
            </a:r>
            <a:r>
              <a:rPr lang="pt-BR" sz="700">
                <a:solidFill>
                  <a:srgbClr val="AE81FF"/>
                </a:solidFill>
                <a:latin typeface="Consolas"/>
                <a:ea typeface="Consolas"/>
                <a:cs typeface="Consolas"/>
                <a:sym typeface="Consolas"/>
              </a:rPr>
              <a:t>0.1</a:t>
            </a:r>
            <a:r>
              <a:rPr lang="pt-BR" sz="7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, verbose=</a:t>
            </a:r>
            <a:r>
              <a:rPr lang="pt-BR" sz="700">
                <a:solidFill>
                  <a:srgbClr val="AE81FF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pt-BR" sz="7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, shuffle=</a:t>
            </a:r>
            <a:r>
              <a:rPr lang="pt-BR" sz="700">
                <a:solidFill>
                  <a:srgbClr val="F92672"/>
                </a:solidFill>
                <a:latin typeface="Consolas"/>
                <a:ea typeface="Consolas"/>
                <a:cs typeface="Consolas"/>
                <a:sym typeface="Consolas"/>
              </a:rPr>
              <a:t>False</a:t>
            </a:r>
            <a:r>
              <a:rPr lang="pt-BR" sz="7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br>
              <a:rPr lang="pt-BR" sz="7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</a:br>
            <a:br>
              <a:rPr lang="pt-BR" sz="7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pt-BR" sz="7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test_predict = model.predict(x_test)</a:t>
            </a:r>
            <a:br>
              <a:rPr lang="pt-BR" sz="7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</a:br>
            <a:br>
              <a:rPr lang="pt-BR" sz="7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pt-BR" sz="7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plt.plot(test_predict, color=</a:t>
            </a:r>
            <a:r>
              <a:rPr lang="pt-BR" sz="700">
                <a:solidFill>
                  <a:srgbClr val="E6DB74"/>
                </a:solidFill>
                <a:latin typeface="Consolas"/>
                <a:ea typeface="Consolas"/>
                <a:cs typeface="Consolas"/>
                <a:sym typeface="Consolas"/>
              </a:rPr>
              <a:t>'red'</a:t>
            </a:r>
            <a:r>
              <a:rPr lang="pt-BR" sz="7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, label=</a:t>
            </a:r>
            <a:r>
              <a:rPr lang="pt-BR" sz="700">
                <a:solidFill>
                  <a:srgbClr val="E6DB74"/>
                </a:solidFill>
                <a:latin typeface="Consolas"/>
                <a:ea typeface="Consolas"/>
                <a:cs typeface="Consolas"/>
                <a:sym typeface="Consolas"/>
              </a:rPr>
              <a:t>'Prediction'</a:t>
            </a:r>
            <a:r>
              <a:rPr lang="pt-BR" sz="7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br>
              <a:rPr lang="pt-BR" sz="7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pt-BR" sz="7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plt.plot(y_test,color=</a:t>
            </a:r>
            <a:r>
              <a:rPr lang="pt-BR" sz="700">
                <a:solidFill>
                  <a:srgbClr val="E6DB74"/>
                </a:solidFill>
                <a:latin typeface="Consolas"/>
                <a:ea typeface="Consolas"/>
                <a:cs typeface="Consolas"/>
                <a:sym typeface="Consolas"/>
              </a:rPr>
              <a:t>'blue'</a:t>
            </a:r>
            <a:r>
              <a:rPr lang="pt-BR" sz="7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, label=</a:t>
            </a:r>
            <a:r>
              <a:rPr lang="pt-BR" sz="700">
                <a:solidFill>
                  <a:srgbClr val="E6DB74"/>
                </a:solidFill>
                <a:latin typeface="Consolas"/>
                <a:ea typeface="Consolas"/>
                <a:cs typeface="Consolas"/>
                <a:sym typeface="Consolas"/>
              </a:rPr>
              <a:t>'Actual'</a:t>
            </a:r>
            <a:r>
              <a:rPr lang="pt-BR" sz="7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br>
              <a:rPr lang="pt-BR" sz="7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pt-BR" sz="7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plt.legend(loc=</a:t>
            </a:r>
            <a:r>
              <a:rPr lang="pt-BR" sz="700">
                <a:solidFill>
                  <a:srgbClr val="E6DB74"/>
                </a:solidFill>
                <a:latin typeface="Consolas"/>
                <a:ea typeface="Consolas"/>
                <a:cs typeface="Consolas"/>
                <a:sym typeface="Consolas"/>
              </a:rPr>
              <a:t>'best'</a:t>
            </a:r>
            <a:r>
              <a:rPr lang="pt-BR" sz="7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br>
              <a:rPr lang="pt-BR" sz="7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pt-BR" sz="7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plt.title(</a:t>
            </a:r>
            <a:r>
              <a:rPr lang="pt-BR" sz="700">
                <a:solidFill>
                  <a:srgbClr val="E6DB74"/>
                </a:solidFill>
                <a:latin typeface="Consolas"/>
                <a:ea typeface="Consolas"/>
                <a:cs typeface="Consolas"/>
                <a:sym typeface="Consolas"/>
              </a:rPr>
              <a:t>'The test result for {}'</a:t>
            </a:r>
            <a:r>
              <a:rPr lang="pt-BR" sz="7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.format(</a:t>
            </a:r>
            <a:r>
              <a:rPr lang="pt-BR" sz="700">
                <a:solidFill>
                  <a:srgbClr val="E6DB74"/>
                </a:solidFill>
                <a:latin typeface="Consolas"/>
                <a:ea typeface="Consolas"/>
                <a:cs typeface="Consolas"/>
                <a:sym typeface="Consolas"/>
              </a:rPr>
              <a:t>"Bitcoin price"</a:t>
            </a:r>
            <a:r>
              <a:rPr lang="pt-BR" sz="7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))</a:t>
            </a:r>
            <a:br>
              <a:rPr lang="pt-BR" sz="7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pt-BR" sz="7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plt.xlabel(</a:t>
            </a:r>
            <a:r>
              <a:rPr lang="pt-BR" sz="700">
                <a:solidFill>
                  <a:srgbClr val="E6DB74"/>
                </a:solidFill>
                <a:latin typeface="Consolas"/>
                <a:ea typeface="Consolas"/>
                <a:cs typeface="Consolas"/>
                <a:sym typeface="Consolas"/>
              </a:rPr>
              <a:t>'Days'</a:t>
            </a:r>
            <a:r>
              <a:rPr lang="pt-BR" sz="7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br>
              <a:rPr lang="pt-BR" sz="7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pt-BR" sz="7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plt.ylabel(</a:t>
            </a:r>
            <a:r>
              <a:rPr lang="pt-BR" sz="700">
                <a:solidFill>
                  <a:srgbClr val="E6DB74"/>
                </a:solidFill>
                <a:latin typeface="Consolas"/>
                <a:ea typeface="Consolas"/>
                <a:cs typeface="Consolas"/>
                <a:sym typeface="Consolas"/>
              </a:rPr>
              <a:t>'Price'</a:t>
            </a:r>
            <a:r>
              <a:rPr lang="pt-BR" sz="7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br>
              <a:rPr lang="pt-BR" sz="7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pt-BR" sz="7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plt.show()</a:t>
            </a:r>
            <a:endParaRPr sz="700">
              <a:solidFill>
                <a:srgbClr val="75715E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88" name="Google Shape;488;p46"/>
          <p:cNvSpPr/>
          <p:nvPr/>
        </p:nvSpPr>
        <p:spPr>
          <a:xfrm>
            <a:off x="442825" y="1579950"/>
            <a:ext cx="2968800" cy="1239300"/>
          </a:xfrm>
          <a:prstGeom prst="roundRect">
            <a:avLst>
              <a:gd fmla="val 6876" name="adj"/>
            </a:avLst>
          </a:prstGeom>
          <a:noFill/>
          <a:ln cap="flat" cmpd="sng" w="19050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489" name="Google Shape;489;p46"/>
          <p:cNvCxnSpPr>
            <a:stCxn id="488" idx="3"/>
            <a:endCxn id="490" idx="1"/>
          </p:cNvCxnSpPr>
          <p:nvPr/>
        </p:nvCxnSpPr>
        <p:spPr>
          <a:xfrm flipH="1" rot="10800000">
            <a:off x="3411625" y="1519500"/>
            <a:ext cx="364800" cy="680100"/>
          </a:xfrm>
          <a:prstGeom prst="curvedConnector3">
            <a:avLst>
              <a:gd fmla="val 50007" name="adj1"/>
            </a:avLst>
          </a:prstGeom>
          <a:noFill/>
          <a:ln cap="flat" cmpd="sng" w="38100">
            <a:solidFill>
              <a:srgbClr val="0F4DD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0" name="Google Shape;490;p46"/>
          <p:cNvSpPr/>
          <p:nvPr/>
        </p:nvSpPr>
        <p:spPr>
          <a:xfrm>
            <a:off x="3776475" y="559432"/>
            <a:ext cx="5250300" cy="1920000"/>
          </a:xfrm>
          <a:prstGeom prst="roundRect">
            <a:avLst>
              <a:gd fmla="val 2842" name="adj"/>
            </a:avLst>
          </a:prstGeom>
          <a:solidFill>
            <a:srgbClr val="0B0725"/>
          </a:solidFill>
          <a:ln>
            <a:noFill/>
          </a:ln>
          <a:effectLst>
            <a:outerShdw blurRad="1270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91" name="Google Shape;491;p46"/>
          <p:cNvSpPr txBox="1"/>
          <p:nvPr/>
        </p:nvSpPr>
        <p:spPr>
          <a:xfrm>
            <a:off x="4017175" y="722982"/>
            <a:ext cx="4850400" cy="13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BR" sz="10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model = Sequential()</a:t>
            </a:r>
            <a:br>
              <a:rPr lang="pt-BR" sz="10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pt-BR" sz="10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model.add(LSTM(neurons[</a:t>
            </a:r>
            <a:r>
              <a:rPr lang="pt-BR" sz="1000">
                <a:solidFill>
                  <a:srgbClr val="AE81FF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pt-BR" sz="10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], input_shape=(layers[</a:t>
            </a:r>
            <a:r>
              <a:rPr lang="pt-BR" sz="1000">
                <a:solidFill>
                  <a:srgbClr val="AE81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pt-BR" sz="10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], layers[</a:t>
            </a:r>
            <a:r>
              <a:rPr lang="pt-BR" sz="1000">
                <a:solidFill>
                  <a:srgbClr val="AE81FF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pt-BR" sz="10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]), </a:t>
            </a:r>
            <a:endParaRPr sz="100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BR" sz="10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return_sequences=</a:t>
            </a:r>
            <a:r>
              <a:rPr lang="pt-BR" sz="1000">
                <a:solidFill>
                  <a:srgbClr val="F92672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lang="pt-BR" sz="10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))</a:t>
            </a:r>
            <a:br>
              <a:rPr lang="pt-BR" sz="10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pt-BR" sz="10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model.add(LSTM(neurons[</a:t>
            </a:r>
            <a:r>
              <a:rPr lang="pt-BR" sz="1000">
                <a:solidFill>
                  <a:srgbClr val="AE81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pt-BR" sz="10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], input_shape=(layers[</a:t>
            </a:r>
            <a:r>
              <a:rPr lang="pt-BR" sz="1000">
                <a:solidFill>
                  <a:srgbClr val="AE81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pt-BR" sz="10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], layers[</a:t>
            </a:r>
            <a:r>
              <a:rPr lang="pt-BR" sz="1000">
                <a:solidFill>
                  <a:srgbClr val="AE81FF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pt-BR" sz="10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]), </a:t>
            </a:r>
            <a:endParaRPr sz="100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BR" sz="10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return_sequences=</a:t>
            </a:r>
            <a:r>
              <a:rPr lang="pt-BR" sz="1000">
                <a:solidFill>
                  <a:srgbClr val="F92672"/>
                </a:solidFill>
                <a:latin typeface="Consolas"/>
                <a:ea typeface="Consolas"/>
                <a:cs typeface="Consolas"/>
                <a:sym typeface="Consolas"/>
              </a:rPr>
              <a:t>False</a:t>
            </a:r>
            <a:r>
              <a:rPr lang="pt-BR" sz="10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))</a:t>
            </a:r>
            <a:br>
              <a:rPr lang="pt-BR" sz="10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pt-BR" sz="10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model.add(Dense(neurons[</a:t>
            </a:r>
            <a:r>
              <a:rPr lang="pt-BR" sz="1000">
                <a:solidFill>
                  <a:srgbClr val="AE81FF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pt-BR" sz="10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], kernel_initializer=</a:t>
            </a:r>
            <a:r>
              <a:rPr lang="pt-BR" sz="1000">
                <a:solidFill>
                  <a:srgbClr val="E6DB74"/>
                </a:solidFill>
                <a:latin typeface="Consolas"/>
                <a:ea typeface="Consolas"/>
                <a:cs typeface="Consolas"/>
                <a:sym typeface="Consolas"/>
              </a:rPr>
              <a:t>"uniform"</a:t>
            </a:r>
            <a:r>
              <a:rPr lang="pt-BR" sz="10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endParaRPr sz="100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BR" sz="10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activation=</a:t>
            </a:r>
            <a:r>
              <a:rPr lang="pt-BR" sz="1000">
                <a:solidFill>
                  <a:srgbClr val="E6DB74"/>
                </a:solidFill>
                <a:latin typeface="Consolas"/>
                <a:ea typeface="Consolas"/>
                <a:cs typeface="Consolas"/>
                <a:sym typeface="Consolas"/>
              </a:rPr>
              <a:t>'relu'</a:t>
            </a:r>
            <a:r>
              <a:rPr lang="pt-BR" sz="10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))        </a:t>
            </a:r>
            <a:br>
              <a:rPr lang="pt-BR" sz="10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pt-BR" sz="10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model.add(Dense(neurons[</a:t>
            </a:r>
            <a:r>
              <a:rPr lang="pt-BR" sz="1000">
                <a:solidFill>
                  <a:srgbClr val="AE81FF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pt-BR" sz="10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], kernel_initializer=</a:t>
            </a:r>
            <a:r>
              <a:rPr lang="pt-BR" sz="1000">
                <a:solidFill>
                  <a:srgbClr val="E6DB74"/>
                </a:solidFill>
                <a:latin typeface="Consolas"/>
                <a:ea typeface="Consolas"/>
                <a:cs typeface="Consolas"/>
                <a:sym typeface="Consolas"/>
              </a:rPr>
              <a:t>"uniform"</a:t>
            </a:r>
            <a:r>
              <a:rPr lang="pt-BR" sz="10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endParaRPr sz="100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BR" sz="10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activation=</a:t>
            </a:r>
            <a:r>
              <a:rPr lang="pt-BR" sz="1000">
                <a:solidFill>
                  <a:srgbClr val="E6DB74"/>
                </a:solidFill>
                <a:latin typeface="Consolas"/>
                <a:ea typeface="Consolas"/>
                <a:cs typeface="Consolas"/>
                <a:sym typeface="Consolas"/>
              </a:rPr>
              <a:t>'linear'</a:t>
            </a:r>
            <a:r>
              <a:rPr lang="pt-BR" sz="10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))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DDDDD"/>
              </a:buClr>
              <a:buSzPts val="1100"/>
              <a:buFont typeface="Roboto Mono"/>
              <a:buNone/>
            </a:pPr>
            <a:r>
              <a:t/>
            </a:r>
            <a:endParaRPr sz="1000">
              <a:solidFill>
                <a:srgbClr val="75715E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492" name="Google Shape;492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22550" y="2571757"/>
            <a:ext cx="2859675" cy="2730776"/>
          </a:xfrm>
          <a:prstGeom prst="rect">
            <a:avLst/>
          </a:prstGeom>
          <a:noFill/>
          <a:ln>
            <a:noFill/>
          </a:ln>
        </p:spPr>
      </p:pic>
      <p:sp>
        <p:nvSpPr>
          <p:cNvPr id="493" name="Google Shape;493;p46"/>
          <p:cNvSpPr txBox="1"/>
          <p:nvPr/>
        </p:nvSpPr>
        <p:spPr>
          <a:xfrm>
            <a:off x="367811" y="217140"/>
            <a:ext cx="2662200" cy="21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Building the model</a:t>
            </a:r>
            <a:endParaRPr b="1" sz="12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AEAEA"/>
        </a:solidFill>
      </p:bgPr>
    </p:bg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8" name="Google Shape;498;p47"/>
          <p:cNvPicPr preferRelativeResize="0"/>
          <p:nvPr/>
        </p:nvPicPr>
        <p:blipFill rotWithShape="1">
          <a:blip r:embed="rId3">
            <a:alphaModFix/>
          </a:blip>
          <a:srcRect b="0" l="0" r="64809" t="0"/>
          <a:stretch/>
        </p:blipFill>
        <p:spPr>
          <a:xfrm>
            <a:off x="7373" y="0"/>
            <a:ext cx="3212676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499" name="Google Shape;499;p47"/>
          <p:cNvSpPr/>
          <p:nvPr/>
        </p:nvSpPr>
        <p:spPr>
          <a:xfrm>
            <a:off x="348550" y="567725"/>
            <a:ext cx="3212700" cy="4450800"/>
          </a:xfrm>
          <a:prstGeom prst="roundRect">
            <a:avLst>
              <a:gd fmla="val 1696" name="adj"/>
            </a:avLst>
          </a:prstGeom>
          <a:solidFill>
            <a:srgbClr val="0B0725"/>
          </a:solidFill>
          <a:ln>
            <a:noFill/>
          </a:ln>
          <a:effectLst>
            <a:outerShdw blurRad="1270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00" name="Google Shape;500;p47"/>
          <p:cNvSpPr txBox="1"/>
          <p:nvPr/>
        </p:nvSpPr>
        <p:spPr>
          <a:xfrm>
            <a:off x="367811" y="293340"/>
            <a:ext cx="2662200" cy="21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Building the model</a:t>
            </a:r>
            <a:endParaRPr b="1" sz="12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01" name="Google Shape;501;p47"/>
          <p:cNvSpPr txBox="1"/>
          <p:nvPr/>
        </p:nvSpPr>
        <p:spPr>
          <a:xfrm>
            <a:off x="498087" y="721416"/>
            <a:ext cx="2913600" cy="40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700">
                <a:solidFill>
                  <a:srgbClr val="F92672"/>
                </a:solidFill>
                <a:latin typeface="Consolas"/>
                <a:ea typeface="Consolas"/>
                <a:cs typeface="Consolas"/>
                <a:sym typeface="Consolas"/>
              </a:rPr>
              <a:t>from</a:t>
            </a:r>
            <a:r>
              <a:rPr lang="pt-BR" sz="7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keras.models </a:t>
            </a:r>
            <a:r>
              <a:rPr lang="pt-BR" sz="700">
                <a:solidFill>
                  <a:srgbClr val="F92672"/>
                </a:solidFill>
                <a:latin typeface="Consolas"/>
                <a:ea typeface="Consolas"/>
                <a:cs typeface="Consolas"/>
                <a:sym typeface="Consolas"/>
              </a:rPr>
              <a:t>import</a:t>
            </a:r>
            <a:r>
              <a:rPr lang="pt-BR" sz="7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Sequential</a:t>
            </a:r>
            <a:br>
              <a:rPr lang="pt-BR" sz="7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pt-BR" sz="700">
                <a:solidFill>
                  <a:srgbClr val="F92672"/>
                </a:solidFill>
                <a:latin typeface="Consolas"/>
                <a:ea typeface="Consolas"/>
                <a:cs typeface="Consolas"/>
                <a:sym typeface="Consolas"/>
              </a:rPr>
              <a:t>from</a:t>
            </a:r>
            <a:r>
              <a:rPr lang="pt-BR" sz="7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keras.layers </a:t>
            </a:r>
            <a:r>
              <a:rPr lang="pt-BR" sz="700">
                <a:solidFill>
                  <a:srgbClr val="F92672"/>
                </a:solidFill>
                <a:latin typeface="Consolas"/>
                <a:ea typeface="Consolas"/>
                <a:cs typeface="Consolas"/>
                <a:sym typeface="Consolas"/>
              </a:rPr>
              <a:t>import</a:t>
            </a:r>
            <a:r>
              <a:rPr lang="pt-BR" sz="7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Dense, LSTM, Activation</a:t>
            </a:r>
            <a:br>
              <a:rPr lang="pt-BR" sz="11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sz="70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br>
              <a:rPr lang="pt-BR" sz="7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</a:br>
            <a:br>
              <a:rPr lang="pt-BR" sz="7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pt-BR" sz="7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x_train, y_train, x_test, y_test = load_data(df, seq_len)</a:t>
            </a:r>
            <a:br>
              <a:rPr lang="pt-BR" sz="7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</a:br>
            <a:br>
              <a:rPr lang="pt-BR" sz="7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pt-BR" sz="7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model = Sequential()</a:t>
            </a:r>
            <a:br>
              <a:rPr lang="pt-BR" sz="7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pt-BR" sz="7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model.add(LSTM(neurons[</a:t>
            </a:r>
            <a:r>
              <a:rPr lang="pt-BR" sz="700">
                <a:solidFill>
                  <a:srgbClr val="AE81FF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pt-BR" sz="7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], input_shape=(layers[</a:t>
            </a:r>
            <a:r>
              <a:rPr lang="pt-BR" sz="700">
                <a:solidFill>
                  <a:srgbClr val="AE81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pt-BR" sz="7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], </a:t>
            </a:r>
            <a:endParaRPr sz="70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BR" sz="7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layers[</a:t>
            </a:r>
            <a:r>
              <a:rPr lang="pt-BR" sz="700">
                <a:solidFill>
                  <a:srgbClr val="AE81FF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pt-BR" sz="7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]), return_sequences=</a:t>
            </a:r>
            <a:r>
              <a:rPr lang="pt-BR" sz="700">
                <a:solidFill>
                  <a:srgbClr val="F92672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lang="pt-BR" sz="7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))</a:t>
            </a:r>
            <a:br>
              <a:rPr lang="pt-BR" sz="7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pt-BR" sz="7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model.add(LSTM(neurons[</a:t>
            </a:r>
            <a:r>
              <a:rPr lang="pt-BR" sz="700">
                <a:solidFill>
                  <a:srgbClr val="AE81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pt-BR" sz="7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], input_shape=(layers[</a:t>
            </a:r>
            <a:r>
              <a:rPr lang="pt-BR" sz="700">
                <a:solidFill>
                  <a:srgbClr val="AE81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pt-BR" sz="7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], </a:t>
            </a:r>
            <a:endParaRPr sz="70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BR" sz="7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layers[</a:t>
            </a:r>
            <a:r>
              <a:rPr lang="pt-BR" sz="700">
                <a:solidFill>
                  <a:srgbClr val="AE81FF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pt-BR" sz="7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]), return_sequences=</a:t>
            </a:r>
            <a:r>
              <a:rPr lang="pt-BR" sz="700">
                <a:solidFill>
                  <a:srgbClr val="F92672"/>
                </a:solidFill>
                <a:latin typeface="Consolas"/>
                <a:ea typeface="Consolas"/>
                <a:cs typeface="Consolas"/>
                <a:sym typeface="Consolas"/>
              </a:rPr>
              <a:t>False</a:t>
            </a:r>
            <a:r>
              <a:rPr lang="pt-BR" sz="7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))</a:t>
            </a:r>
            <a:br>
              <a:rPr lang="pt-BR" sz="7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pt-BR" sz="7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model.add(Dense(neurons[</a:t>
            </a:r>
            <a:r>
              <a:rPr lang="pt-BR" sz="700">
                <a:solidFill>
                  <a:srgbClr val="AE81FF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pt-BR" sz="7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], kernel_initializer=</a:t>
            </a:r>
            <a:r>
              <a:rPr lang="pt-BR" sz="700">
                <a:solidFill>
                  <a:srgbClr val="E6DB74"/>
                </a:solidFill>
                <a:latin typeface="Consolas"/>
                <a:ea typeface="Consolas"/>
                <a:cs typeface="Consolas"/>
                <a:sym typeface="Consolas"/>
              </a:rPr>
              <a:t>"uniform"</a:t>
            </a:r>
            <a:r>
              <a:rPr lang="pt-BR" sz="7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endParaRPr sz="70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BR" sz="7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activation=</a:t>
            </a:r>
            <a:r>
              <a:rPr lang="pt-BR" sz="700">
                <a:solidFill>
                  <a:srgbClr val="E6DB74"/>
                </a:solidFill>
                <a:latin typeface="Consolas"/>
                <a:ea typeface="Consolas"/>
                <a:cs typeface="Consolas"/>
                <a:sym typeface="Consolas"/>
              </a:rPr>
              <a:t>'relu'</a:t>
            </a:r>
            <a:r>
              <a:rPr lang="pt-BR" sz="7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))        </a:t>
            </a:r>
            <a:br>
              <a:rPr lang="pt-BR" sz="7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pt-BR" sz="7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model.add(Dense(neurons[</a:t>
            </a:r>
            <a:r>
              <a:rPr lang="pt-BR" sz="700">
                <a:solidFill>
                  <a:srgbClr val="AE81FF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pt-BR" sz="7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], kernel_initializer=</a:t>
            </a:r>
            <a:r>
              <a:rPr lang="pt-BR" sz="700">
                <a:solidFill>
                  <a:srgbClr val="E6DB74"/>
                </a:solidFill>
                <a:latin typeface="Consolas"/>
                <a:ea typeface="Consolas"/>
                <a:cs typeface="Consolas"/>
                <a:sym typeface="Consolas"/>
              </a:rPr>
              <a:t>"uniform"</a:t>
            </a:r>
            <a:r>
              <a:rPr lang="pt-BR" sz="7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endParaRPr sz="70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BR" sz="7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activation=</a:t>
            </a:r>
            <a:r>
              <a:rPr lang="pt-BR" sz="700">
                <a:solidFill>
                  <a:srgbClr val="E6DB74"/>
                </a:solidFill>
                <a:latin typeface="Consolas"/>
                <a:ea typeface="Consolas"/>
                <a:cs typeface="Consolas"/>
                <a:sym typeface="Consolas"/>
              </a:rPr>
              <a:t>'linear'</a:t>
            </a:r>
            <a:r>
              <a:rPr lang="pt-BR" sz="7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))</a:t>
            </a:r>
            <a:br>
              <a:rPr lang="pt-BR" sz="7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</a:br>
            <a:br>
              <a:rPr lang="pt-BR" sz="7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pt-BR" sz="7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model.compile(loss=</a:t>
            </a:r>
            <a:r>
              <a:rPr lang="pt-BR" sz="700">
                <a:solidFill>
                  <a:srgbClr val="E6DB74"/>
                </a:solidFill>
                <a:latin typeface="Consolas"/>
                <a:ea typeface="Consolas"/>
                <a:cs typeface="Consolas"/>
                <a:sym typeface="Consolas"/>
              </a:rPr>
              <a:t>'mse'</a:t>
            </a:r>
            <a:r>
              <a:rPr lang="pt-BR" sz="7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,optimizer=</a:t>
            </a:r>
            <a:r>
              <a:rPr lang="pt-BR" sz="700">
                <a:solidFill>
                  <a:srgbClr val="E6DB74"/>
                </a:solidFill>
                <a:latin typeface="Consolas"/>
                <a:ea typeface="Consolas"/>
                <a:cs typeface="Consolas"/>
                <a:sym typeface="Consolas"/>
              </a:rPr>
              <a:t>'adam'</a:t>
            </a:r>
            <a:r>
              <a:rPr lang="pt-BR" sz="7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, metrics=[</a:t>
            </a:r>
            <a:r>
              <a:rPr lang="pt-BR" sz="700">
                <a:solidFill>
                  <a:srgbClr val="E6DB74"/>
                </a:solidFill>
                <a:latin typeface="Consolas"/>
                <a:ea typeface="Consolas"/>
                <a:cs typeface="Consolas"/>
                <a:sym typeface="Consolas"/>
              </a:rPr>
              <a:t>'accuracy'</a:t>
            </a:r>
            <a:r>
              <a:rPr lang="pt-BR" sz="7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])</a:t>
            </a:r>
            <a:br>
              <a:rPr lang="pt-BR" sz="7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</a:br>
            <a:br>
              <a:rPr lang="pt-BR" sz="7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pt-BR" sz="7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model.fit(x_train, y_train, batch_size=</a:t>
            </a:r>
            <a:r>
              <a:rPr lang="pt-BR" sz="700">
                <a:solidFill>
                  <a:srgbClr val="AE81FF"/>
                </a:solidFill>
                <a:latin typeface="Consolas"/>
                <a:ea typeface="Consolas"/>
                <a:cs typeface="Consolas"/>
                <a:sym typeface="Consolas"/>
              </a:rPr>
              <a:t>512</a:t>
            </a:r>
            <a:r>
              <a:rPr lang="pt-BR" sz="7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, epochs=epochs, validation_split=</a:t>
            </a:r>
            <a:r>
              <a:rPr lang="pt-BR" sz="700">
                <a:solidFill>
                  <a:srgbClr val="AE81FF"/>
                </a:solidFill>
                <a:latin typeface="Consolas"/>
                <a:ea typeface="Consolas"/>
                <a:cs typeface="Consolas"/>
                <a:sym typeface="Consolas"/>
              </a:rPr>
              <a:t>0.1</a:t>
            </a:r>
            <a:r>
              <a:rPr lang="pt-BR" sz="7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, verbose=</a:t>
            </a:r>
            <a:r>
              <a:rPr lang="pt-BR" sz="700">
                <a:solidFill>
                  <a:srgbClr val="AE81FF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pt-BR" sz="7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, shuffle=</a:t>
            </a:r>
            <a:r>
              <a:rPr lang="pt-BR" sz="700">
                <a:solidFill>
                  <a:srgbClr val="F92672"/>
                </a:solidFill>
                <a:latin typeface="Consolas"/>
                <a:ea typeface="Consolas"/>
                <a:cs typeface="Consolas"/>
                <a:sym typeface="Consolas"/>
              </a:rPr>
              <a:t>False</a:t>
            </a:r>
            <a:r>
              <a:rPr lang="pt-BR" sz="7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br>
              <a:rPr lang="pt-BR" sz="7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</a:br>
            <a:br>
              <a:rPr lang="pt-BR" sz="7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pt-BR" sz="7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test_predict = model.predict(x_test)</a:t>
            </a:r>
            <a:br>
              <a:rPr lang="pt-BR" sz="7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</a:br>
            <a:br>
              <a:rPr lang="pt-BR" sz="7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pt-BR" sz="7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plt.plot(test_predict, color=</a:t>
            </a:r>
            <a:r>
              <a:rPr lang="pt-BR" sz="700">
                <a:solidFill>
                  <a:srgbClr val="E6DB74"/>
                </a:solidFill>
                <a:latin typeface="Consolas"/>
                <a:ea typeface="Consolas"/>
                <a:cs typeface="Consolas"/>
                <a:sym typeface="Consolas"/>
              </a:rPr>
              <a:t>'red'</a:t>
            </a:r>
            <a:r>
              <a:rPr lang="pt-BR" sz="7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, label=</a:t>
            </a:r>
            <a:r>
              <a:rPr lang="pt-BR" sz="700">
                <a:solidFill>
                  <a:srgbClr val="E6DB74"/>
                </a:solidFill>
                <a:latin typeface="Consolas"/>
                <a:ea typeface="Consolas"/>
                <a:cs typeface="Consolas"/>
                <a:sym typeface="Consolas"/>
              </a:rPr>
              <a:t>'Prediction'</a:t>
            </a:r>
            <a:r>
              <a:rPr lang="pt-BR" sz="7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br>
              <a:rPr lang="pt-BR" sz="7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pt-BR" sz="7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plt.plot(y_test,color=</a:t>
            </a:r>
            <a:r>
              <a:rPr lang="pt-BR" sz="700">
                <a:solidFill>
                  <a:srgbClr val="E6DB74"/>
                </a:solidFill>
                <a:latin typeface="Consolas"/>
                <a:ea typeface="Consolas"/>
                <a:cs typeface="Consolas"/>
                <a:sym typeface="Consolas"/>
              </a:rPr>
              <a:t>'blue'</a:t>
            </a:r>
            <a:r>
              <a:rPr lang="pt-BR" sz="7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, label=</a:t>
            </a:r>
            <a:r>
              <a:rPr lang="pt-BR" sz="700">
                <a:solidFill>
                  <a:srgbClr val="E6DB74"/>
                </a:solidFill>
                <a:latin typeface="Consolas"/>
                <a:ea typeface="Consolas"/>
                <a:cs typeface="Consolas"/>
                <a:sym typeface="Consolas"/>
              </a:rPr>
              <a:t>'Actual'</a:t>
            </a:r>
            <a:r>
              <a:rPr lang="pt-BR" sz="7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br>
              <a:rPr lang="pt-BR" sz="7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pt-BR" sz="7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plt.legend(loc=</a:t>
            </a:r>
            <a:r>
              <a:rPr lang="pt-BR" sz="700">
                <a:solidFill>
                  <a:srgbClr val="E6DB74"/>
                </a:solidFill>
                <a:latin typeface="Consolas"/>
                <a:ea typeface="Consolas"/>
                <a:cs typeface="Consolas"/>
                <a:sym typeface="Consolas"/>
              </a:rPr>
              <a:t>'best'</a:t>
            </a:r>
            <a:r>
              <a:rPr lang="pt-BR" sz="7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br>
              <a:rPr lang="pt-BR" sz="7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pt-BR" sz="7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plt.title(</a:t>
            </a:r>
            <a:r>
              <a:rPr lang="pt-BR" sz="700">
                <a:solidFill>
                  <a:srgbClr val="E6DB74"/>
                </a:solidFill>
                <a:latin typeface="Consolas"/>
                <a:ea typeface="Consolas"/>
                <a:cs typeface="Consolas"/>
                <a:sym typeface="Consolas"/>
              </a:rPr>
              <a:t>'The test result for {}'</a:t>
            </a:r>
            <a:r>
              <a:rPr lang="pt-BR" sz="7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.format(</a:t>
            </a:r>
            <a:r>
              <a:rPr lang="pt-BR" sz="700">
                <a:solidFill>
                  <a:srgbClr val="E6DB74"/>
                </a:solidFill>
                <a:latin typeface="Consolas"/>
                <a:ea typeface="Consolas"/>
                <a:cs typeface="Consolas"/>
                <a:sym typeface="Consolas"/>
              </a:rPr>
              <a:t>"Bitcoin price"</a:t>
            </a:r>
            <a:r>
              <a:rPr lang="pt-BR" sz="7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))</a:t>
            </a:r>
            <a:br>
              <a:rPr lang="pt-BR" sz="7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pt-BR" sz="7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plt.xlabel(</a:t>
            </a:r>
            <a:r>
              <a:rPr lang="pt-BR" sz="700">
                <a:solidFill>
                  <a:srgbClr val="E6DB74"/>
                </a:solidFill>
                <a:latin typeface="Consolas"/>
                <a:ea typeface="Consolas"/>
                <a:cs typeface="Consolas"/>
                <a:sym typeface="Consolas"/>
              </a:rPr>
              <a:t>'Days'</a:t>
            </a:r>
            <a:r>
              <a:rPr lang="pt-BR" sz="7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br>
              <a:rPr lang="pt-BR" sz="7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pt-BR" sz="7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plt.ylabel(</a:t>
            </a:r>
            <a:r>
              <a:rPr lang="pt-BR" sz="700">
                <a:solidFill>
                  <a:srgbClr val="E6DB74"/>
                </a:solidFill>
                <a:latin typeface="Consolas"/>
                <a:ea typeface="Consolas"/>
                <a:cs typeface="Consolas"/>
                <a:sym typeface="Consolas"/>
              </a:rPr>
              <a:t>'Price'</a:t>
            </a:r>
            <a:r>
              <a:rPr lang="pt-BR" sz="7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br>
              <a:rPr lang="pt-BR" sz="7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pt-BR" sz="7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plt.show()</a:t>
            </a:r>
            <a:endParaRPr sz="700">
              <a:solidFill>
                <a:srgbClr val="75715E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02" name="Google Shape;502;p47"/>
          <p:cNvSpPr/>
          <p:nvPr/>
        </p:nvSpPr>
        <p:spPr>
          <a:xfrm>
            <a:off x="470475" y="2764625"/>
            <a:ext cx="2968800" cy="738900"/>
          </a:xfrm>
          <a:prstGeom prst="roundRect">
            <a:avLst>
              <a:gd fmla="val 6876" name="adj"/>
            </a:avLst>
          </a:prstGeom>
          <a:noFill/>
          <a:ln cap="flat" cmpd="sng" w="19050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503" name="Google Shape;503;p47"/>
          <p:cNvCxnSpPr>
            <a:stCxn id="502" idx="3"/>
            <a:endCxn id="504" idx="1"/>
          </p:cNvCxnSpPr>
          <p:nvPr/>
        </p:nvCxnSpPr>
        <p:spPr>
          <a:xfrm flipH="1" rot="10800000">
            <a:off x="3439275" y="1159175"/>
            <a:ext cx="337200" cy="1974900"/>
          </a:xfrm>
          <a:prstGeom prst="curvedConnector3">
            <a:avLst>
              <a:gd fmla="val 50000" name="adj1"/>
            </a:avLst>
          </a:prstGeom>
          <a:noFill/>
          <a:ln cap="flat" cmpd="sng" w="38100">
            <a:solidFill>
              <a:srgbClr val="0F4DD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04" name="Google Shape;504;p47"/>
          <p:cNvSpPr/>
          <p:nvPr/>
        </p:nvSpPr>
        <p:spPr>
          <a:xfrm>
            <a:off x="3776475" y="567725"/>
            <a:ext cx="5250300" cy="1182600"/>
          </a:xfrm>
          <a:prstGeom prst="roundRect">
            <a:avLst>
              <a:gd fmla="val 2842" name="adj"/>
            </a:avLst>
          </a:prstGeom>
          <a:solidFill>
            <a:srgbClr val="0B0725"/>
          </a:solidFill>
          <a:ln>
            <a:noFill/>
          </a:ln>
          <a:effectLst>
            <a:outerShdw blurRad="1270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05" name="Google Shape;505;p47"/>
          <p:cNvSpPr txBox="1"/>
          <p:nvPr/>
        </p:nvSpPr>
        <p:spPr>
          <a:xfrm>
            <a:off x="4017175" y="715375"/>
            <a:ext cx="4876800" cy="8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1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model.compile(loss=</a:t>
            </a:r>
            <a:r>
              <a:rPr lang="pt-BR" sz="1100">
                <a:solidFill>
                  <a:srgbClr val="E6DB74"/>
                </a:solidFill>
                <a:latin typeface="Consolas"/>
                <a:ea typeface="Consolas"/>
                <a:cs typeface="Consolas"/>
                <a:sym typeface="Consolas"/>
              </a:rPr>
              <a:t>'mse'</a:t>
            </a:r>
            <a:r>
              <a:rPr lang="pt-BR" sz="11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,optimizer=</a:t>
            </a:r>
            <a:r>
              <a:rPr lang="pt-BR" sz="1100">
                <a:solidFill>
                  <a:srgbClr val="E6DB74"/>
                </a:solidFill>
                <a:latin typeface="Consolas"/>
                <a:ea typeface="Consolas"/>
                <a:cs typeface="Consolas"/>
                <a:sym typeface="Consolas"/>
              </a:rPr>
              <a:t>'adam'</a:t>
            </a:r>
            <a:r>
              <a:rPr lang="pt-BR" sz="11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,metrics=[</a:t>
            </a:r>
            <a:r>
              <a:rPr lang="pt-BR" sz="1100">
                <a:solidFill>
                  <a:srgbClr val="E6DB74"/>
                </a:solidFill>
                <a:latin typeface="Consolas"/>
                <a:ea typeface="Consolas"/>
                <a:cs typeface="Consolas"/>
                <a:sym typeface="Consolas"/>
              </a:rPr>
              <a:t>'accuracy'</a:t>
            </a:r>
            <a:r>
              <a:rPr lang="pt-BR" sz="11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])</a:t>
            </a:r>
            <a:endParaRPr sz="110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1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model.fit(x_train, y_train, batch_size=</a:t>
            </a:r>
            <a:r>
              <a:rPr lang="pt-BR" sz="1100">
                <a:solidFill>
                  <a:srgbClr val="AE81FF"/>
                </a:solidFill>
                <a:latin typeface="Consolas"/>
                <a:ea typeface="Consolas"/>
                <a:cs typeface="Consolas"/>
                <a:sym typeface="Consolas"/>
              </a:rPr>
              <a:t>512</a:t>
            </a:r>
            <a:r>
              <a:rPr lang="pt-BR" sz="11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, epochs=epochs, validation_split=</a:t>
            </a:r>
            <a:r>
              <a:rPr lang="pt-BR" sz="1100">
                <a:solidFill>
                  <a:srgbClr val="AE81FF"/>
                </a:solidFill>
                <a:latin typeface="Consolas"/>
                <a:ea typeface="Consolas"/>
                <a:cs typeface="Consolas"/>
                <a:sym typeface="Consolas"/>
              </a:rPr>
              <a:t>0.1</a:t>
            </a:r>
            <a:r>
              <a:rPr lang="pt-BR" sz="11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, verbose=</a:t>
            </a:r>
            <a:r>
              <a:rPr lang="pt-BR" sz="1100">
                <a:solidFill>
                  <a:srgbClr val="AE81FF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pt-BR" sz="11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, shuffle=</a:t>
            </a:r>
            <a:r>
              <a:rPr lang="pt-BR" sz="1100">
                <a:solidFill>
                  <a:srgbClr val="F92672"/>
                </a:solidFill>
                <a:latin typeface="Consolas"/>
                <a:ea typeface="Consolas"/>
                <a:cs typeface="Consolas"/>
                <a:sym typeface="Consolas"/>
              </a:rPr>
              <a:t>False</a:t>
            </a:r>
            <a:r>
              <a:rPr lang="pt-BR" sz="11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100">
              <a:solidFill>
                <a:srgbClr val="75715E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06" name="Google Shape;506;p47"/>
          <p:cNvSpPr/>
          <p:nvPr/>
        </p:nvSpPr>
        <p:spPr>
          <a:xfrm>
            <a:off x="4700675" y="1657725"/>
            <a:ext cx="3395100" cy="3281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07" name="Google Shape;507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04775" y="1653925"/>
            <a:ext cx="3393700" cy="328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AEAEA"/>
        </a:solidFill>
      </p:bgPr>
    </p:bg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" name="Google Shape;512;p48"/>
          <p:cNvPicPr preferRelativeResize="0"/>
          <p:nvPr/>
        </p:nvPicPr>
        <p:blipFill rotWithShape="1">
          <a:blip r:embed="rId3">
            <a:alphaModFix/>
          </a:blip>
          <a:srcRect b="0" l="0" r="64809" t="0"/>
          <a:stretch/>
        </p:blipFill>
        <p:spPr>
          <a:xfrm>
            <a:off x="7373" y="0"/>
            <a:ext cx="3212676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513" name="Google Shape;513;p48"/>
          <p:cNvSpPr/>
          <p:nvPr/>
        </p:nvSpPr>
        <p:spPr>
          <a:xfrm>
            <a:off x="348550" y="567725"/>
            <a:ext cx="3212700" cy="4450800"/>
          </a:xfrm>
          <a:prstGeom prst="roundRect">
            <a:avLst>
              <a:gd fmla="val 1696" name="adj"/>
            </a:avLst>
          </a:prstGeom>
          <a:solidFill>
            <a:srgbClr val="0B0725"/>
          </a:solidFill>
          <a:ln>
            <a:noFill/>
          </a:ln>
          <a:effectLst>
            <a:outerShdw blurRad="1270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14" name="Google Shape;514;p48"/>
          <p:cNvSpPr txBox="1"/>
          <p:nvPr/>
        </p:nvSpPr>
        <p:spPr>
          <a:xfrm>
            <a:off x="367811" y="293340"/>
            <a:ext cx="2662200" cy="21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Building the model</a:t>
            </a:r>
            <a:endParaRPr b="1" sz="12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15" name="Google Shape;515;p48"/>
          <p:cNvSpPr txBox="1"/>
          <p:nvPr/>
        </p:nvSpPr>
        <p:spPr>
          <a:xfrm>
            <a:off x="498087" y="721416"/>
            <a:ext cx="2913600" cy="40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700">
                <a:solidFill>
                  <a:srgbClr val="F92672"/>
                </a:solidFill>
                <a:latin typeface="Consolas"/>
                <a:ea typeface="Consolas"/>
                <a:cs typeface="Consolas"/>
                <a:sym typeface="Consolas"/>
              </a:rPr>
              <a:t>from</a:t>
            </a:r>
            <a:r>
              <a:rPr lang="pt-BR" sz="7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keras.models </a:t>
            </a:r>
            <a:r>
              <a:rPr lang="pt-BR" sz="700">
                <a:solidFill>
                  <a:srgbClr val="F92672"/>
                </a:solidFill>
                <a:latin typeface="Consolas"/>
                <a:ea typeface="Consolas"/>
                <a:cs typeface="Consolas"/>
                <a:sym typeface="Consolas"/>
              </a:rPr>
              <a:t>import</a:t>
            </a:r>
            <a:r>
              <a:rPr lang="pt-BR" sz="7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Sequential</a:t>
            </a:r>
            <a:br>
              <a:rPr lang="pt-BR" sz="7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pt-BR" sz="700">
                <a:solidFill>
                  <a:srgbClr val="F92672"/>
                </a:solidFill>
                <a:latin typeface="Consolas"/>
                <a:ea typeface="Consolas"/>
                <a:cs typeface="Consolas"/>
                <a:sym typeface="Consolas"/>
              </a:rPr>
              <a:t>from</a:t>
            </a:r>
            <a:r>
              <a:rPr lang="pt-BR" sz="7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keras.layers </a:t>
            </a:r>
            <a:r>
              <a:rPr lang="pt-BR" sz="700">
                <a:solidFill>
                  <a:srgbClr val="F92672"/>
                </a:solidFill>
                <a:latin typeface="Consolas"/>
                <a:ea typeface="Consolas"/>
                <a:cs typeface="Consolas"/>
                <a:sym typeface="Consolas"/>
              </a:rPr>
              <a:t>import</a:t>
            </a:r>
            <a:r>
              <a:rPr lang="pt-BR" sz="7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Dense, LSTM, Activation</a:t>
            </a:r>
            <a:br>
              <a:rPr lang="pt-BR" sz="11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sz="70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br>
              <a:rPr lang="pt-BR" sz="7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</a:br>
            <a:br>
              <a:rPr lang="pt-BR" sz="7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pt-BR" sz="7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x_train, y_train, x_test, y_test = load_data(df, seq_len)</a:t>
            </a:r>
            <a:br>
              <a:rPr lang="pt-BR" sz="7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</a:br>
            <a:br>
              <a:rPr lang="pt-BR" sz="7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pt-BR" sz="7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model = Sequential()</a:t>
            </a:r>
            <a:br>
              <a:rPr lang="pt-BR" sz="7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pt-BR" sz="7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model.add(LSTM(neurons[</a:t>
            </a:r>
            <a:r>
              <a:rPr lang="pt-BR" sz="700">
                <a:solidFill>
                  <a:srgbClr val="AE81FF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pt-BR" sz="7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], input_shape=(layers[</a:t>
            </a:r>
            <a:r>
              <a:rPr lang="pt-BR" sz="700">
                <a:solidFill>
                  <a:srgbClr val="AE81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pt-BR" sz="7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], </a:t>
            </a:r>
            <a:endParaRPr sz="70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BR" sz="7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layers[</a:t>
            </a:r>
            <a:r>
              <a:rPr lang="pt-BR" sz="700">
                <a:solidFill>
                  <a:srgbClr val="AE81FF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pt-BR" sz="7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]), return_sequences=</a:t>
            </a:r>
            <a:r>
              <a:rPr lang="pt-BR" sz="700">
                <a:solidFill>
                  <a:srgbClr val="F92672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lang="pt-BR" sz="7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))</a:t>
            </a:r>
            <a:br>
              <a:rPr lang="pt-BR" sz="7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pt-BR" sz="7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model.add(LSTM(neurons[</a:t>
            </a:r>
            <a:r>
              <a:rPr lang="pt-BR" sz="700">
                <a:solidFill>
                  <a:srgbClr val="AE81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pt-BR" sz="7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], input_shape=(layers[</a:t>
            </a:r>
            <a:r>
              <a:rPr lang="pt-BR" sz="700">
                <a:solidFill>
                  <a:srgbClr val="AE81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pt-BR" sz="7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], </a:t>
            </a:r>
            <a:endParaRPr sz="70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BR" sz="7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layers[</a:t>
            </a:r>
            <a:r>
              <a:rPr lang="pt-BR" sz="700">
                <a:solidFill>
                  <a:srgbClr val="AE81FF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pt-BR" sz="7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]), return_sequences=</a:t>
            </a:r>
            <a:r>
              <a:rPr lang="pt-BR" sz="700">
                <a:solidFill>
                  <a:srgbClr val="F92672"/>
                </a:solidFill>
                <a:latin typeface="Consolas"/>
                <a:ea typeface="Consolas"/>
                <a:cs typeface="Consolas"/>
                <a:sym typeface="Consolas"/>
              </a:rPr>
              <a:t>False</a:t>
            </a:r>
            <a:r>
              <a:rPr lang="pt-BR" sz="7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))</a:t>
            </a:r>
            <a:br>
              <a:rPr lang="pt-BR" sz="7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pt-BR" sz="7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model.add(Dense(neurons[</a:t>
            </a:r>
            <a:r>
              <a:rPr lang="pt-BR" sz="700">
                <a:solidFill>
                  <a:srgbClr val="AE81FF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pt-BR" sz="7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], kernel_initializer=</a:t>
            </a:r>
            <a:r>
              <a:rPr lang="pt-BR" sz="700">
                <a:solidFill>
                  <a:srgbClr val="E6DB74"/>
                </a:solidFill>
                <a:latin typeface="Consolas"/>
                <a:ea typeface="Consolas"/>
                <a:cs typeface="Consolas"/>
                <a:sym typeface="Consolas"/>
              </a:rPr>
              <a:t>"uniform"</a:t>
            </a:r>
            <a:r>
              <a:rPr lang="pt-BR" sz="7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endParaRPr sz="70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BR" sz="7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activation=</a:t>
            </a:r>
            <a:r>
              <a:rPr lang="pt-BR" sz="700">
                <a:solidFill>
                  <a:srgbClr val="E6DB74"/>
                </a:solidFill>
                <a:latin typeface="Consolas"/>
                <a:ea typeface="Consolas"/>
                <a:cs typeface="Consolas"/>
                <a:sym typeface="Consolas"/>
              </a:rPr>
              <a:t>'relu'</a:t>
            </a:r>
            <a:r>
              <a:rPr lang="pt-BR" sz="7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))        </a:t>
            </a:r>
            <a:br>
              <a:rPr lang="pt-BR" sz="7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pt-BR" sz="7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model.add(Dense(neurons[</a:t>
            </a:r>
            <a:r>
              <a:rPr lang="pt-BR" sz="700">
                <a:solidFill>
                  <a:srgbClr val="AE81FF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pt-BR" sz="7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], kernel_initializer=</a:t>
            </a:r>
            <a:r>
              <a:rPr lang="pt-BR" sz="700">
                <a:solidFill>
                  <a:srgbClr val="E6DB74"/>
                </a:solidFill>
                <a:latin typeface="Consolas"/>
                <a:ea typeface="Consolas"/>
                <a:cs typeface="Consolas"/>
                <a:sym typeface="Consolas"/>
              </a:rPr>
              <a:t>"uniform"</a:t>
            </a:r>
            <a:r>
              <a:rPr lang="pt-BR" sz="7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endParaRPr sz="70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BR" sz="7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activation=</a:t>
            </a:r>
            <a:r>
              <a:rPr lang="pt-BR" sz="700">
                <a:solidFill>
                  <a:srgbClr val="E6DB74"/>
                </a:solidFill>
                <a:latin typeface="Consolas"/>
                <a:ea typeface="Consolas"/>
                <a:cs typeface="Consolas"/>
                <a:sym typeface="Consolas"/>
              </a:rPr>
              <a:t>'linear'</a:t>
            </a:r>
            <a:r>
              <a:rPr lang="pt-BR" sz="7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))</a:t>
            </a:r>
            <a:br>
              <a:rPr lang="pt-BR" sz="7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</a:br>
            <a:br>
              <a:rPr lang="pt-BR" sz="7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pt-BR" sz="7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model.compile(loss=</a:t>
            </a:r>
            <a:r>
              <a:rPr lang="pt-BR" sz="700">
                <a:solidFill>
                  <a:srgbClr val="E6DB74"/>
                </a:solidFill>
                <a:latin typeface="Consolas"/>
                <a:ea typeface="Consolas"/>
                <a:cs typeface="Consolas"/>
                <a:sym typeface="Consolas"/>
              </a:rPr>
              <a:t>'mse'</a:t>
            </a:r>
            <a:r>
              <a:rPr lang="pt-BR" sz="7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,optimizer=</a:t>
            </a:r>
            <a:r>
              <a:rPr lang="pt-BR" sz="700">
                <a:solidFill>
                  <a:srgbClr val="E6DB74"/>
                </a:solidFill>
                <a:latin typeface="Consolas"/>
                <a:ea typeface="Consolas"/>
                <a:cs typeface="Consolas"/>
                <a:sym typeface="Consolas"/>
              </a:rPr>
              <a:t>'adam'</a:t>
            </a:r>
            <a:r>
              <a:rPr lang="pt-BR" sz="7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, metrics=[</a:t>
            </a:r>
            <a:r>
              <a:rPr lang="pt-BR" sz="700">
                <a:solidFill>
                  <a:srgbClr val="E6DB74"/>
                </a:solidFill>
                <a:latin typeface="Consolas"/>
                <a:ea typeface="Consolas"/>
                <a:cs typeface="Consolas"/>
                <a:sym typeface="Consolas"/>
              </a:rPr>
              <a:t>'accuracy'</a:t>
            </a:r>
            <a:r>
              <a:rPr lang="pt-BR" sz="7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])</a:t>
            </a:r>
            <a:br>
              <a:rPr lang="pt-BR" sz="7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</a:br>
            <a:br>
              <a:rPr lang="pt-BR" sz="7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pt-BR" sz="7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model.fit(x_train, y_train, batch_size=</a:t>
            </a:r>
            <a:r>
              <a:rPr lang="pt-BR" sz="700">
                <a:solidFill>
                  <a:srgbClr val="AE81FF"/>
                </a:solidFill>
                <a:latin typeface="Consolas"/>
                <a:ea typeface="Consolas"/>
                <a:cs typeface="Consolas"/>
                <a:sym typeface="Consolas"/>
              </a:rPr>
              <a:t>512</a:t>
            </a:r>
            <a:r>
              <a:rPr lang="pt-BR" sz="7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, epochs=epochs, validation_split=</a:t>
            </a:r>
            <a:r>
              <a:rPr lang="pt-BR" sz="700">
                <a:solidFill>
                  <a:srgbClr val="AE81FF"/>
                </a:solidFill>
                <a:latin typeface="Consolas"/>
                <a:ea typeface="Consolas"/>
                <a:cs typeface="Consolas"/>
                <a:sym typeface="Consolas"/>
              </a:rPr>
              <a:t>0.1</a:t>
            </a:r>
            <a:r>
              <a:rPr lang="pt-BR" sz="7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, verbose=</a:t>
            </a:r>
            <a:r>
              <a:rPr lang="pt-BR" sz="700">
                <a:solidFill>
                  <a:srgbClr val="AE81FF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pt-BR" sz="7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, shuffle=</a:t>
            </a:r>
            <a:r>
              <a:rPr lang="pt-BR" sz="700">
                <a:solidFill>
                  <a:srgbClr val="F92672"/>
                </a:solidFill>
                <a:latin typeface="Consolas"/>
                <a:ea typeface="Consolas"/>
                <a:cs typeface="Consolas"/>
                <a:sym typeface="Consolas"/>
              </a:rPr>
              <a:t>False</a:t>
            </a:r>
            <a:r>
              <a:rPr lang="pt-BR" sz="7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br>
              <a:rPr lang="pt-BR" sz="7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</a:br>
            <a:br>
              <a:rPr lang="pt-BR" sz="7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pt-BR" sz="7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test_predict = model.predict(x_test)</a:t>
            </a:r>
            <a:br>
              <a:rPr lang="pt-BR" sz="7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</a:br>
            <a:br>
              <a:rPr lang="pt-BR" sz="7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pt-BR" sz="7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plt.plot(test_predict, color=</a:t>
            </a:r>
            <a:r>
              <a:rPr lang="pt-BR" sz="700">
                <a:solidFill>
                  <a:srgbClr val="E6DB74"/>
                </a:solidFill>
                <a:latin typeface="Consolas"/>
                <a:ea typeface="Consolas"/>
                <a:cs typeface="Consolas"/>
                <a:sym typeface="Consolas"/>
              </a:rPr>
              <a:t>'red'</a:t>
            </a:r>
            <a:r>
              <a:rPr lang="pt-BR" sz="7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, label=</a:t>
            </a:r>
            <a:r>
              <a:rPr lang="pt-BR" sz="700">
                <a:solidFill>
                  <a:srgbClr val="E6DB74"/>
                </a:solidFill>
                <a:latin typeface="Consolas"/>
                <a:ea typeface="Consolas"/>
                <a:cs typeface="Consolas"/>
                <a:sym typeface="Consolas"/>
              </a:rPr>
              <a:t>'Prediction'</a:t>
            </a:r>
            <a:r>
              <a:rPr lang="pt-BR" sz="7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br>
              <a:rPr lang="pt-BR" sz="7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pt-BR" sz="7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plt.plot(y_test,color=</a:t>
            </a:r>
            <a:r>
              <a:rPr lang="pt-BR" sz="700">
                <a:solidFill>
                  <a:srgbClr val="E6DB74"/>
                </a:solidFill>
                <a:latin typeface="Consolas"/>
                <a:ea typeface="Consolas"/>
                <a:cs typeface="Consolas"/>
                <a:sym typeface="Consolas"/>
              </a:rPr>
              <a:t>'blue'</a:t>
            </a:r>
            <a:r>
              <a:rPr lang="pt-BR" sz="7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, label=</a:t>
            </a:r>
            <a:r>
              <a:rPr lang="pt-BR" sz="700">
                <a:solidFill>
                  <a:srgbClr val="E6DB74"/>
                </a:solidFill>
                <a:latin typeface="Consolas"/>
                <a:ea typeface="Consolas"/>
                <a:cs typeface="Consolas"/>
                <a:sym typeface="Consolas"/>
              </a:rPr>
              <a:t>'Actual'</a:t>
            </a:r>
            <a:r>
              <a:rPr lang="pt-BR" sz="7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br>
              <a:rPr lang="pt-BR" sz="7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pt-BR" sz="7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plt.legend(loc=</a:t>
            </a:r>
            <a:r>
              <a:rPr lang="pt-BR" sz="700">
                <a:solidFill>
                  <a:srgbClr val="E6DB74"/>
                </a:solidFill>
                <a:latin typeface="Consolas"/>
                <a:ea typeface="Consolas"/>
                <a:cs typeface="Consolas"/>
                <a:sym typeface="Consolas"/>
              </a:rPr>
              <a:t>'best'</a:t>
            </a:r>
            <a:r>
              <a:rPr lang="pt-BR" sz="7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br>
              <a:rPr lang="pt-BR" sz="7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pt-BR" sz="7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plt.title(</a:t>
            </a:r>
            <a:r>
              <a:rPr lang="pt-BR" sz="700">
                <a:solidFill>
                  <a:srgbClr val="E6DB74"/>
                </a:solidFill>
                <a:latin typeface="Consolas"/>
                <a:ea typeface="Consolas"/>
                <a:cs typeface="Consolas"/>
                <a:sym typeface="Consolas"/>
              </a:rPr>
              <a:t>'The test result for {}'</a:t>
            </a:r>
            <a:r>
              <a:rPr lang="pt-BR" sz="7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.format(</a:t>
            </a:r>
            <a:r>
              <a:rPr lang="pt-BR" sz="700">
                <a:solidFill>
                  <a:srgbClr val="E6DB74"/>
                </a:solidFill>
                <a:latin typeface="Consolas"/>
                <a:ea typeface="Consolas"/>
                <a:cs typeface="Consolas"/>
                <a:sym typeface="Consolas"/>
              </a:rPr>
              <a:t>"Bitcoin price"</a:t>
            </a:r>
            <a:r>
              <a:rPr lang="pt-BR" sz="7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))</a:t>
            </a:r>
            <a:br>
              <a:rPr lang="pt-BR" sz="7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pt-BR" sz="7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plt.xlabel(</a:t>
            </a:r>
            <a:r>
              <a:rPr lang="pt-BR" sz="700">
                <a:solidFill>
                  <a:srgbClr val="E6DB74"/>
                </a:solidFill>
                <a:latin typeface="Consolas"/>
                <a:ea typeface="Consolas"/>
                <a:cs typeface="Consolas"/>
                <a:sym typeface="Consolas"/>
              </a:rPr>
              <a:t>'Days'</a:t>
            </a:r>
            <a:r>
              <a:rPr lang="pt-BR" sz="7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br>
              <a:rPr lang="pt-BR" sz="7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pt-BR" sz="7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plt.ylabel(</a:t>
            </a:r>
            <a:r>
              <a:rPr lang="pt-BR" sz="700">
                <a:solidFill>
                  <a:srgbClr val="E6DB74"/>
                </a:solidFill>
                <a:latin typeface="Consolas"/>
                <a:ea typeface="Consolas"/>
                <a:cs typeface="Consolas"/>
                <a:sym typeface="Consolas"/>
              </a:rPr>
              <a:t>'Price'</a:t>
            </a:r>
            <a:r>
              <a:rPr lang="pt-BR" sz="7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br>
              <a:rPr lang="pt-BR" sz="7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pt-BR" sz="7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plt.show()</a:t>
            </a:r>
            <a:endParaRPr sz="700">
              <a:solidFill>
                <a:srgbClr val="75715E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16" name="Google Shape;516;p48"/>
          <p:cNvSpPr/>
          <p:nvPr/>
        </p:nvSpPr>
        <p:spPr>
          <a:xfrm>
            <a:off x="442825" y="3576600"/>
            <a:ext cx="2968800" cy="1373700"/>
          </a:xfrm>
          <a:prstGeom prst="roundRect">
            <a:avLst>
              <a:gd fmla="val 6876" name="adj"/>
            </a:avLst>
          </a:prstGeom>
          <a:noFill/>
          <a:ln cap="flat" cmpd="sng" w="19050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517" name="Google Shape;517;p48"/>
          <p:cNvCxnSpPr>
            <a:stCxn id="516" idx="3"/>
            <a:endCxn id="518" idx="1"/>
          </p:cNvCxnSpPr>
          <p:nvPr/>
        </p:nvCxnSpPr>
        <p:spPr>
          <a:xfrm flipH="1" rot="10800000">
            <a:off x="3411625" y="766350"/>
            <a:ext cx="364800" cy="3497100"/>
          </a:xfrm>
          <a:prstGeom prst="curvedConnector3">
            <a:avLst>
              <a:gd fmla="val 50007" name="adj1"/>
            </a:avLst>
          </a:prstGeom>
          <a:noFill/>
          <a:ln cap="flat" cmpd="sng" w="38100">
            <a:solidFill>
              <a:srgbClr val="0F4DD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8" name="Google Shape;518;p48"/>
          <p:cNvSpPr/>
          <p:nvPr/>
        </p:nvSpPr>
        <p:spPr>
          <a:xfrm>
            <a:off x="3776475" y="567725"/>
            <a:ext cx="5250300" cy="397500"/>
          </a:xfrm>
          <a:prstGeom prst="roundRect">
            <a:avLst>
              <a:gd fmla="val 2842" name="adj"/>
            </a:avLst>
          </a:prstGeom>
          <a:solidFill>
            <a:srgbClr val="0B0725"/>
          </a:solidFill>
          <a:ln>
            <a:noFill/>
          </a:ln>
          <a:effectLst>
            <a:outerShdw blurRad="1270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19" name="Google Shape;519;p48"/>
          <p:cNvSpPr txBox="1"/>
          <p:nvPr/>
        </p:nvSpPr>
        <p:spPr>
          <a:xfrm>
            <a:off x="3996642" y="652500"/>
            <a:ext cx="4850400" cy="2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1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test_predict = model.predict(x_test</a:t>
            </a:r>
            <a:r>
              <a:rPr lang="pt-BR" sz="11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100">
              <a:solidFill>
                <a:srgbClr val="75715E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AEAEA"/>
        </a:solidFill>
      </p:bgPr>
    </p:bg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4" name="Google Shape;524;p49"/>
          <p:cNvPicPr preferRelativeResize="0"/>
          <p:nvPr/>
        </p:nvPicPr>
        <p:blipFill rotWithShape="1">
          <a:blip r:embed="rId3">
            <a:alphaModFix/>
          </a:blip>
          <a:srcRect b="0" l="0" r="64809" t="0"/>
          <a:stretch/>
        </p:blipFill>
        <p:spPr>
          <a:xfrm>
            <a:off x="7373" y="0"/>
            <a:ext cx="3212676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525" name="Google Shape;525;p49"/>
          <p:cNvSpPr/>
          <p:nvPr/>
        </p:nvSpPr>
        <p:spPr>
          <a:xfrm>
            <a:off x="348550" y="567725"/>
            <a:ext cx="3212700" cy="4450800"/>
          </a:xfrm>
          <a:prstGeom prst="roundRect">
            <a:avLst>
              <a:gd fmla="val 1696" name="adj"/>
            </a:avLst>
          </a:prstGeom>
          <a:solidFill>
            <a:srgbClr val="0B0725"/>
          </a:solidFill>
          <a:ln>
            <a:noFill/>
          </a:ln>
          <a:effectLst>
            <a:outerShdw blurRad="1270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26" name="Google Shape;526;p49"/>
          <p:cNvSpPr txBox="1"/>
          <p:nvPr/>
        </p:nvSpPr>
        <p:spPr>
          <a:xfrm>
            <a:off x="367811" y="293340"/>
            <a:ext cx="2662200" cy="21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Building the model</a:t>
            </a:r>
            <a:endParaRPr b="1" sz="12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27" name="Google Shape;527;p49"/>
          <p:cNvSpPr txBox="1"/>
          <p:nvPr/>
        </p:nvSpPr>
        <p:spPr>
          <a:xfrm>
            <a:off x="498087" y="721416"/>
            <a:ext cx="2913600" cy="40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700">
                <a:solidFill>
                  <a:srgbClr val="F92672"/>
                </a:solidFill>
                <a:latin typeface="Consolas"/>
                <a:ea typeface="Consolas"/>
                <a:cs typeface="Consolas"/>
                <a:sym typeface="Consolas"/>
              </a:rPr>
              <a:t>from</a:t>
            </a:r>
            <a:r>
              <a:rPr lang="pt-BR" sz="7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keras.models </a:t>
            </a:r>
            <a:r>
              <a:rPr lang="pt-BR" sz="700">
                <a:solidFill>
                  <a:srgbClr val="F92672"/>
                </a:solidFill>
                <a:latin typeface="Consolas"/>
                <a:ea typeface="Consolas"/>
                <a:cs typeface="Consolas"/>
                <a:sym typeface="Consolas"/>
              </a:rPr>
              <a:t>import</a:t>
            </a:r>
            <a:r>
              <a:rPr lang="pt-BR" sz="7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Sequential</a:t>
            </a:r>
            <a:br>
              <a:rPr lang="pt-BR" sz="7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pt-BR" sz="700">
                <a:solidFill>
                  <a:srgbClr val="F92672"/>
                </a:solidFill>
                <a:latin typeface="Consolas"/>
                <a:ea typeface="Consolas"/>
                <a:cs typeface="Consolas"/>
                <a:sym typeface="Consolas"/>
              </a:rPr>
              <a:t>from</a:t>
            </a:r>
            <a:r>
              <a:rPr lang="pt-BR" sz="7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keras.layers </a:t>
            </a:r>
            <a:r>
              <a:rPr lang="pt-BR" sz="700">
                <a:solidFill>
                  <a:srgbClr val="F92672"/>
                </a:solidFill>
                <a:latin typeface="Consolas"/>
                <a:ea typeface="Consolas"/>
                <a:cs typeface="Consolas"/>
                <a:sym typeface="Consolas"/>
              </a:rPr>
              <a:t>import</a:t>
            </a:r>
            <a:r>
              <a:rPr lang="pt-BR" sz="7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Dense, LSTM, Activation</a:t>
            </a:r>
            <a:br>
              <a:rPr lang="pt-BR" sz="11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sz="70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br>
              <a:rPr lang="pt-BR" sz="7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</a:br>
            <a:br>
              <a:rPr lang="pt-BR" sz="7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pt-BR" sz="7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x_train, y_train, x_test, y_test = load_data(df, seq_len)</a:t>
            </a:r>
            <a:br>
              <a:rPr lang="pt-BR" sz="7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</a:br>
            <a:br>
              <a:rPr lang="pt-BR" sz="7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pt-BR" sz="7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model = Sequential()</a:t>
            </a:r>
            <a:br>
              <a:rPr lang="pt-BR" sz="7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pt-BR" sz="7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model.add(LSTM(neurons[</a:t>
            </a:r>
            <a:r>
              <a:rPr lang="pt-BR" sz="700">
                <a:solidFill>
                  <a:srgbClr val="AE81FF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pt-BR" sz="7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], input_shape=(layers[</a:t>
            </a:r>
            <a:r>
              <a:rPr lang="pt-BR" sz="700">
                <a:solidFill>
                  <a:srgbClr val="AE81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pt-BR" sz="7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], </a:t>
            </a:r>
            <a:endParaRPr sz="70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BR" sz="7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layers[</a:t>
            </a:r>
            <a:r>
              <a:rPr lang="pt-BR" sz="700">
                <a:solidFill>
                  <a:srgbClr val="AE81FF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pt-BR" sz="7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]), return_sequences=</a:t>
            </a:r>
            <a:r>
              <a:rPr lang="pt-BR" sz="700">
                <a:solidFill>
                  <a:srgbClr val="F92672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lang="pt-BR" sz="7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))</a:t>
            </a:r>
            <a:br>
              <a:rPr lang="pt-BR" sz="7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pt-BR" sz="7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model.add(LSTM(neurons[</a:t>
            </a:r>
            <a:r>
              <a:rPr lang="pt-BR" sz="700">
                <a:solidFill>
                  <a:srgbClr val="AE81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pt-BR" sz="7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], input_shape=(layers[</a:t>
            </a:r>
            <a:r>
              <a:rPr lang="pt-BR" sz="700">
                <a:solidFill>
                  <a:srgbClr val="AE81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pt-BR" sz="7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], </a:t>
            </a:r>
            <a:endParaRPr sz="70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BR" sz="7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layers[</a:t>
            </a:r>
            <a:r>
              <a:rPr lang="pt-BR" sz="700">
                <a:solidFill>
                  <a:srgbClr val="AE81FF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pt-BR" sz="7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]), return_sequences=</a:t>
            </a:r>
            <a:r>
              <a:rPr lang="pt-BR" sz="700">
                <a:solidFill>
                  <a:srgbClr val="F92672"/>
                </a:solidFill>
                <a:latin typeface="Consolas"/>
                <a:ea typeface="Consolas"/>
                <a:cs typeface="Consolas"/>
                <a:sym typeface="Consolas"/>
              </a:rPr>
              <a:t>False</a:t>
            </a:r>
            <a:r>
              <a:rPr lang="pt-BR" sz="7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))</a:t>
            </a:r>
            <a:br>
              <a:rPr lang="pt-BR" sz="7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pt-BR" sz="7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model.add(Dense(neurons[</a:t>
            </a:r>
            <a:r>
              <a:rPr lang="pt-BR" sz="700">
                <a:solidFill>
                  <a:srgbClr val="AE81FF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pt-BR" sz="7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], kernel_initializer=</a:t>
            </a:r>
            <a:r>
              <a:rPr lang="pt-BR" sz="700">
                <a:solidFill>
                  <a:srgbClr val="E6DB74"/>
                </a:solidFill>
                <a:latin typeface="Consolas"/>
                <a:ea typeface="Consolas"/>
                <a:cs typeface="Consolas"/>
                <a:sym typeface="Consolas"/>
              </a:rPr>
              <a:t>"uniform"</a:t>
            </a:r>
            <a:r>
              <a:rPr lang="pt-BR" sz="7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endParaRPr sz="70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BR" sz="7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activation=</a:t>
            </a:r>
            <a:r>
              <a:rPr lang="pt-BR" sz="700">
                <a:solidFill>
                  <a:srgbClr val="E6DB74"/>
                </a:solidFill>
                <a:latin typeface="Consolas"/>
                <a:ea typeface="Consolas"/>
                <a:cs typeface="Consolas"/>
                <a:sym typeface="Consolas"/>
              </a:rPr>
              <a:t>'relu'</a:t>
            </a:r>
            <a:r>
              <a:rPr lang="pt-BR" sz="7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))        </a:t>
            </a:r>
            <a:br>
              <a:rPr lang="pt-BR" sz="7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pt-BR" sz="7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model.add(Dense(neurons[</a:t>
            </a:r>
            <a:r>
              <a:rPr lang="pt-BR" sz="700">
                <a:solidFill>
                  <a:srgbClr val="AE81FF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pt-BR" sz="7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], kernel_initializer=</a:t>
            </a:r>
            <a:r>
              <a:rPr lang="pt-BR" sz="700">
                <a:solidFill>
                  <a:srgbClr val="E6DB74"/>
                </a:solidFill>
                <a:latin typeface="Consolas"/>
                <a:ea typeface="Consolas"/>
                <a:cs typeface="Consolas"/>
                <a:sym typeface="Consolas"/>
              </a:rPr>
              <a:t>"uniform"</a:t>
            </a:r>
            <a:r>
              <a:rPr lang="pt-BR" sz="7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endParaRPr sz="70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BR" sz="7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activation=</a:t>
            </a:r>
            <a:r>
              <a:rPr lang="pt-BR" sz="700">
                <a:solidFill>
                  <a:srgbClr val="E6DB74"/>
                </a:solidFill>
                <a:latin typeface="Consolas"/>
                <a:ea typeface="Consolas"/>
                <a:cs typeface="Consolas"/>
                <a:sym typeface="Consolas"/>
              </a:rPr>
              <a:t>'linear'</a:t>
            </a:r>
            <a:r>
              <a:rPr lang="pt-BR" sz="7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))</a:t>
            </a:r>
            <a:br>
              <a:rPr lang="pt-BR" sz="7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</a:br>
            <a:br>
              <a:rPr lang="pt-BR" sz="7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pt-BR" sz="7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model.compile(loss=</a:t>
            </a:r>
            <a:r>
              <a:rPr lang="pt-BR" sz="700">
                <a:solidFill>
                  <a:srgbClr val="E6DB74"/>
                </a:solidFill>
                <a:latin typeface="Consolas"/>
                <a:ea typeface="Consolas"/>
                <a:cs typeface="Consolas"/>
                <a:sym typeface="Consolas"/>
              </a:rPr>
              <a:t>'mse'</a:t>
            </a:r>
            <a:r>
              <a:rPr lang="pt-BR" sz="7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,optimizer=</a:t>
            </a:r>
            <a:r>
              <a:rPr lang="pt-BR" sz="700">
                <a:solidFill>
                  <a:srgbClr val="E6DB74"/>
                </a:solidFill>
                <a:latin typeface="Consolas"/>
                <a:ea typeface="Consolas"/>
                <a:cs typeface="Consolas"/>
                <a:sym typeface="Consolas"/>
              </a:rPr>
              <a:t>'adam'</a:t>
            </a:r>
            <a:r>
              <a:rPr lang="pt-BR" sz="7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, metrics=[</a:t>
            </a:r>
            <a:r>
              <a:rPr lang="pt-BR" sz="700">
                <a:solidFill>
                  <a:srgbClr val="E6DB74"/>
                </a:solidFill>
                <a:latin typeface="Consolas"/>
                <a:ea typeface="Consolas"/>
                <a:cs typeface="Consolas"/>
                <a:sym typeface="Consolas"/>
              </a:rPr>
              <a:t>'accuracy'</a:t>
            </a:r>
            <a:r>
              <a:rPr lang="pt-BR" sz="7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])</a:t>
            </a:r>
            <a:br>
              <a:rPr lang="pt-BR" sz="7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</a:br>
            <a:br>
              <a:rPr lang="pt-BR" sz="7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pt-BR" sz="7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model.fit(x_train, y_train, batch_size=</a:t>
            </a:r>
            <a:r>
              <a:rPr lang="pt-BR" sz="700">
                <a:solidFill>
                  <a:srgbClr val="AE81FF"/>
                </a:solidFill>
                <a:latin typeface="Consolas"/>
                <a:ea typeface="Consolas"/>
                <a:cs typeface="Consolas"/>
                <a:sym typeface="Consolas"/>
              </a:rPr>
              <a:t>512</a:t>
            </a:r>
            <a:r>
              <a:rPr lang="pt-BR" sz="7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, epochs=epochs, validation_split=</a:t>
            </a:r>
            <a:r>
              <a:rPr lang="pt-BR" sz="700">
                <a:solidFill>
                  <a:srgbClr val="AE81FF"/>
                </a:solidFill>
                <a:latin typeface="Consolas"/>
                <a:ea typeface="Consolas"/>
                <a:cs typeface="Consolas"/>
                <a:sym typeface="Consolas"/>
              </a:rPr>
              <a:t>0.1</a:t>
            </a:r>
            <a:r>
              <a:rPr lang="pt-BR" sz="7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, verbose=</a:t>
            </a:r>
            <a:r>
              <a:rPr lang="pt-BR" sz="700">
                <a:solidFill>
                  <a:srgbClr val="AE81FF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pt-BR" sz="7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, shuffle=</a:t>
            </a:r>
            <a:r>
              <a:rPr lang="pt-BR" sz="700">
                <a:solidFill>
                  <a:srgbClr val="F92672"/>
                </a:solidFill>
                <a:latin typeface="Consolas"/>
                <a:ea typeface="Consolas"/>
                <a:cs typeface="Consolas"/>
                <a:sym typeface="Consolas"/>
              </a:rPr>
              <a:t>False</a:t>
            </a:r>
            <a:r>
              <a:rPr lang="pt-BR" sz="7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br>
              <a:rPr lang="pt-BR" sz="7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</a:br>
            <a:br>
              <a:rPr lang="pt-BR" sz="7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pt-BR" sz="7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test_predict = model.predict(x_test)</a:t>
            </a:r>
            <a:br>
              <a:rPr lang="pt-BR" sz="7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</a:br>
            <a:br>
              <a:rPr lang="pt-BR" sz="7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pt-BR" sz="7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plt.plot(test_predict, color=</a:t>
            </a:r>
            <a:r>
              <a:rPr lang="pt-BR" sz="700">
                <a:solidFill>
                  <a:srgbClr val="E6DB74"/>
                </a:solidFill>
                <a:latin typeface="Consolas"/>
                <a:ea typeface="Consolas"/>
                <a:cs typeface="Consolas"/>
                <a:sym typeface="Consolas"/>
              </a:rPr>
              <a:t>'red'</a:t>
            </a:r>
            <a:r>
              <a:rPr lang="pt-BR" sz="7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, label=</a:t>
            </a:r>
            <a:r>
              <a:rPr lang="pt-BR" sz="700">
                <a:solidFill>
                  <a:srgbClr val="E6DB74"/>
                </a:solidFill>
                <a:latin typeface="Consolas"/>
                <a:ea typeface="Consolas"/>
                <a:cs typeface="Consolas"/>
                <a:sym typeface="Consolas"/>
              </a:rPr>
              <a:t>'Prediction'</a:t>
            </a:r>
            <a:r>
              <a:rPr lang="pt-BR" sz="7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br>
              <a:rPr lang="pt-BR" sz="7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pt-BR" sz="7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plt.plot(y_test,color=</a:t>
            </a:r>
            <a:r>
              <a:rPr lang="pt-BR" sz="700">
                <a:solidFill>
                  <a:srgbClr val="E6DB74"/>
                </a:solidFill>
                <a:latin typeface="Consolas"/>
                <a:ea typeface="Consolas"/>
                <a:cs typeface="Consolas"/>
                <a:sym typeface="Consolas"/>
              </a:rPr>
              <a:t>'blue'</a:t>
            </a:r>
            <a:r>
              <a:rPr lang="pt-BR" sz="7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, label=</a:t>
            </a:r>
            <a:r>
              <a:rPr lang="pt-BR" sz="700">
                <a:solidFill>
                  <a:srgbClr val="E6DB74"/>
                </a:solidFill>
                <a:latin typeface="Consolas"/>
                <a:ea typeface="Consolas"/>
                <a:cs typeface="Consolas"/>
                <a:sym typeface="Consolas"/>
              </a:rPr>
              <a:t>'Actual'</a:t>
            </a:r>
            <a:r>
              <a:rPr lang="pt-BR" sz="7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br>
              <a:rPr lang="pt-BR" sz="7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pt-BR" sz="7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plt.legend(loc=</a:t>
            </a:r>
            <a:r>
              <a:rPr lang="pt-BR" sz="700">
                <a:solidFill>
                  <a:srgbClr val="E6DB74"/>
                </a:solidFill>
                <a:latin typeface="Consolas"/>
                <a:ea typeface="Consolas"/>
                <a:cs typeface="Consolas"/>
                <a:sym typeface="Consolas"/>
              </a:rPr>
              <a:t>'best'</a:t>
            </a:r>
            <a:r>
              <a:rPr lang="pt-BR" sz="7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br>
              <a:rPr lang="pt-BR" sz="7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pt-BR" sz="7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plt.title(</a:t>
            </a:r>
            <a:r>
              <a:rPr lang="pt-BR" sz="700">
                <a:solidFill>
                  <a:srgbClr val="E6DB74"/>
                </a:solidFill>
                <a:latin typeface="Consolas"/>
                <a:ea typeface="Consolas"/>
                <a:cs typeface="Consolas"/>
                <a:sym typeface="Consolas"/>
              </a:rPr>
              <a:t>'The test result for {}'</a:t>
            </a:r>
            <a:r>
              <a:rPr lang="pt-BR" sz="7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.format(</a:t>
            </a:r>
            <a:r>
              <a:rPr lang="pt-BR" sz="700">
                <a:solidFill>
                  <a:srgbClr val="E6DB74"/>
                </a:solidFill>
                <a:latin typeface="Consolas"/>
                <a:ea typeface="Consolas"/>
                <a:cs typeface="Consolas"/>
                <a:sym typeface="Consolas"/>
              </a:rPr>
              <a:t>"Bitcoin price"</a:t>
            </a:r>
            <a:r>
              <a:rPr lang="pt-BR" sz="7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))</a:t>
            </a:r>
            <a:br>
              <a:rPr lang="pt-BR" sz="7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pt-BR" sz="7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plt.xlabel(</a:t>
            </a:r>
            <a:r>
              <a:rPr lang="pt-BR" sz="700">
                <a:solidFill>
                  <a:srgbClr val="E6DB74"/>
                </a:solidFill>
                <a:latin typeface="Consolas"/>
                <a:ea typeface="Consolas"/>
                <a:cs typeface="Consolas"/>
                <a:sym typeface="Consolas"/>
              </a:rPr>
              <a:t>'Days'</a:t>
            </a:r>
            <a:r>
              <a:rPr lang="pt-BR" sz="7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br>
              <a:rPr lang="pt-BR" sz="7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pt-BR" sz="7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plt.ylabel(</a:t>
            </a:r>
            <a:r>
              <a:rPr lang="pt-BR" sz="700">
                <a:solidFill>
                  <a:srgbClr val="E6DB74"/>
                </a:solidFill>
                <a:latin typeface="Consolas"/>
                <a:ea typeface="Consolas"/>
                <a:cs typeface="Consolas"/>
                <a:sym typeface="Consolas"/>
              </a:rPr>
              <a:t>'Price'</a:t>
            </a:r>
            <a:r>
              <a:rPr lang="pt-BR" sz="7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br>
              <a:rPr lang="pt-BR" sz="7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pt-BR" sz="7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plt.show()</a:t>
            </a:r>
            <a:endParaRPr sz="700">
              <a:solidFill>
                <a:srgbClr val="75715E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28" name="Google Shape;528;p49"/>
          <p:cNvSpPr/>
          <p:nvPr/>
        </p:nvSpPr>
        <p:spPr>
          <a:xfrm>
            <a:off x="442825" y="3576600"/>
            <a:ext cx="2968800" cy="1373700"/>
          </a:xfrm>
          <a:prstGeom prst="roundRect">
            <a:avLst>
              <a:gd fmla="val 6876" name="adj"/>
            </a:avLst>
          </a:prstGeom>
          <a:noFill/>
          <a:ln cap="flat" cmpd="sng" w="19050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529" name="Google Shape;529;p49"/>
          <p:cNvCxnSpPr>
            <a:stCxn id="528" idx="3"/>
            <a:endCxn id="530" idx="1"/>
          </p:cNvCxnSpPr>
          <p:nvPr/>
        </p:nvCxnSpPr>
        <p:spPr>
          <a:xfrm flipH="1" rot="10800000">
            <a:off x="3411625" y="766350"/>
            <a:ext cx="364800" cy="3497100"/>
          </a:xfrm>
          <a:prstGeom prst="curvedConnector3">
            <a:avLst>
              <a:gd fmla="val 50007" name="adj1"/>
            </a:avLst>
          </a:prstGeom>
          <a:noFill/>
          <a:ln cap="flat" cmpd="sng" w="38100">
            <a:solidFill>
              <a:srgbClr val="0F4DD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0" name="Google Shape;530;p49"/>
          <p:cNvSpPr/>
          <p:nvPr/>
        </p:nvSpPr>
        <p:spPr>
          <a:xfrm>
            <a:off x="3776475" y="567725"/>
            <a:ext cx="5250300" cy="397500"/>
          </a:xfrm>
          <a:prstGeom prst="roundRect">
            <a:avLst>
              <a:gd fmla="val 2842" name="adj"/>
            </a:avLst>
          </a:prstGeom>
          <a:solidFill>
            <a:srgbClr val="0B0725"/>
          </a:solidFill>
          <a:ln>
            <a:noFill/>
          </a:ln>
          <a:effectLst>
            <a:outerShdw blurRad="1270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31" name="Google Shape;531;p49"/>
          <p:cNvSpPr txBox="1"/>
          <p:nvPr/>
        </p:nvSpPr>
        <p:spPr>
          <a:xfrm>
            <a:off x="3996642" y="652500"/>
            <a:ext cx="4850400" cy="2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1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test_predict = model.predict(x_test)</a:t>
            </a:r>
            <a:endParaRPr sz="1100">
              <a:solidFill>
                <a:srgbClr val="75715E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32" name="Google Shape;532;p49"/>
          <p:cNvSpPr/>
          <p:nvPr/>
        </p:nvSpPr>
        <p:spPr>
          <a:xfrm>
            <a:off x="4484950" y="1124075"/>
            <a:ext cx="4087500" cy="38943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0F56D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33" name="Google Shape;533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84950" y="1134822"/>
            <a:ext cx="4028797" cy="3894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AEAEA"/>
        </a:solidFill>
      </p:bgPr>
    </p:bg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8" name="Google Shape;538;p50"/>
          <p:cNvPicPr preferRelativeResize="0"/>
          <p:nvPr/>
        </p:nvPicPr>
        <p:blipFill rotWithShape="1">
          <a:blip r:embed="rId3">
            <a:alphaModFix/>
          </a:blip>
          <a:srcRect b="0" l="0" r="64809" t="0"/>
          <a:stretch/>
        </p:blipFill>
        <p:spPr>
          <a:xfrm>
            <a:off x="7373" y="0"/>
            <a:ext cx="3212676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539" name="Google Shape;539;p50"/>
          <p:cNvSpPr/>
          <p:nvPr/>
        </p:nvSpPr>
        <p:spPr>
          <a:xfrm>
            <a:off x="348550" y="567725"/>
            <a:ext cx="3212700" cy="4450800"/>
          </a:xfrm>
          <a:prstGeom prst="roundRect">
            <a:avLst>
              <a:gd fmla="val 1696" name="adj"/>
            </a:avLst>
          </a:prstGeom>
          <a:solidFill>
            <a:srgbClr val="0B0725"/>
          </a:solidFill>
          <a:ln>
            <a:noFill/>
          </a:ln>
          <a:effectLst>
            <a:outerShdw blurRad="1270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40" name="Google Shape;540;p50"/>
          <p:cNvSpPr txBox="1"/>
          <p:nvPr/>
        </p:nvSpPr>
        <p:spPr>
          <a:xfrm>
            <a:off x="367811" y="293340"/>
            <a:ext cx="2662200" cy="21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Building the model</a:t>
            </a:r>
            <a:endParaRPr b="1" sz="12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41" name="Google Shape;541;p50"/>
          <p:cNvSpPr txBox="1"/>
          <p:nvPr/>
        </p:nvSpPr>
        <p:spPr>
          <a:xfrm>
            <a:off x="498087" y="721416"/>
            <a:ext cx="2913600" cy="40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700">
                <a:solidFill>
                  <a:srgbClr val="F92672"/>
                </a:solidFill>
                <a:latin typeface="Consolas"/>
                <a:ea typeface="Consolas"/>
                <a:cs typeface="Consolas"/>
                <a:sym typeface="Consolas"/>
              </a:rPr>
              <a:t>from</a:t>
            </a:r>
            <a:r>
              <a:rPr lang="pt-BR" sz="7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keras.models </a:t>
            </a:r>
            <a:r>
              <a:rPr lang="pt-BR" sz="700">
                <a:solidFill>
                  <a:srgbClr val="F92672"/>
                </a:solidFill>
                <a:latin typeface="Consolas"/>
                <a:ea typeface="Consolas"/>
                <a:cs typeface="Consolas"/>
                <a:sym typeface="Consolas"/>
              </a:rPr>
              <a:t>import</a:t>
            </a:r>
            <a:r>
              <a:rPr lang="pt-BR" sz="7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Sequential</a:t>
            </a:r>
            <a:br>
              <a:rPr lang="pt-BR" sz="7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pt-BR" sz="700">
                <a:solidFill>
                  <a:srgbClr val="F92672"/>
                </a:solidFill>
                <a:latin typeface="Consolas"/>
                <a:ea typeface="Consolas"/>
                <a:cs typeface="Consolas"/>
                <a:sym typeface="Consolas"/>
              </a:rPr>
              <a:t>from</a:t>
            </a:r>
            <a:r>
              <a:rPr lang="pt-BR" sz="7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keras.layers </a:t>
            </a:r>
            <a:r>
              <a:rPr lang="pt-BR" sz="700">
                <a:solidFill>
                  <a:srgbClr val="F92672"/>
                </a:solidFill>
                <a:latin typeface="Consolas"/>
                <a:ea typeface="Consolas"/>
                <a:cs typeface="Consolas"/>
                <a:sym typeface="Consolas"/>
              </a:rPr>
              <a:t>import</a:t>
            </a:r>
            <a:r>
              <a:rPr lang="pt-BR" sz="7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Dense, LSTM, Activation</a:t>
            </a:r>
            <a:br>
              <a:rPr lang="pt-BR" sz="11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sz="70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br>
              <a:rPr lang="pt-BR" sz="7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</a:br>
            <a:br>
              <a:rPr lang="pt-BR" sz="7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pt-BR" sz="7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x_train, y_train, x_test, y_test = load_data(df, seq_len)</a:t>
            </a:r>
            <a:br>
              <a:rPr lang="pt-BR" sz="7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</a:br>
            <a:br>
              <a:rPr lang="pt-BR" sz="7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pt-BR" sz="7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model = Sequential()</a:t>
            </a:r>
            <a:br>
              <a:rPr lang="pt-BR" sz="7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pt-BR" sz="7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model.add(LSTM(neurons[</a:t>
            </a:r>
            <a:r>
              <a:rPr lang="pt-BR" sz="700">
                <a:solidFill>
                  <a:srgbClr val="AE81FF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pt-BR" sz="7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], input_shape=(layers[</a:t>
            </a:r>
            <a:r>
              <a:rPr lang="pt-BR" sz="700">
                <a:solidFill>
                  <a:srgbClr val="AE81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pt-BR" sz="7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], </a:t>
            </a:r>
            <a:endParaRPr sz="70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BR" sz="7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layers[</a:t>
            </a:r>
            <a:r>
              <a:rPr lang="pt-BR" sz="700">
                <a:solidFill>
                  <a:srgbClr val="AE81FF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pt-BR" sz="7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]), return_sequences=</a:t>
            </a:r>
            <a:r>
              <a:rPr lang="pt-BR" sz="700">
                <a:solidFill>
                  <a:srgbClr val="F92672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lang="pt-BR" sz="7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))</a:t>
            </a:r>
            <a:br>
              <a:rPr lang="pt-BR" sz="7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pt-BR" sz="7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model.add(LSTM(neurons[</a:t>
            </a:r>
            <a:r>
              <a:rPr lang="pt-BR" sz="700">
                <a:solidFill>
                  <a:srgbClr val="AE81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pt-BR" sz="7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], input_shape=(layers[</a:t>
            </a:r>
            <a:r>
              <a:rPr lang="pt-BR" sz="700">
                <a:solidFill>
                  <a:srgbClr val="AE81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pt-BR" sz="7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], </a:t>
            </a:r>
            <a:endParaRPr sz="70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BR" sz="7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layers[</a:t>
            </a:r>
            <a:r>
              <a:rPr lang="pt-BR" sz="700">
                <a:solidFill>
                  <a:srgbClr val="AE81FF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pt-BR" sz="7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]), return_sequences=</a:t>
            </a:r>
            <a:r>
              <a:rPr lang="pt-BR" sz="700">
                <a:solidFill>
                  <a:srgbClr val="F92672"/>
                </a:solidFill>
                <a:latin typeface="Consolas"/>
                <a:ea typeface="Consolas"/>
                <a:cs typeface="Consolas"/>
                <a:sym typeface="Consolas"/>
              </a:rPr>
              <a:t>False</a:t>
            </a:r>
            <a:r>
              <a:rPr lang="pt-BR" sz="7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))</a:t>
            </a:r>
            <a:br>
              <a:rPr lang="pt-BR" sz="7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pt-BR" sz="7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model.add(Dense(neurons[</a:t>
            </a:r>
            <a:r>
              <a:rPr lang="pt-BR" sz="700">
                <a:solidFill>
                  <a:srgbClr val="AE81FF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pt-BR" sz="7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], kernel_initializer=</a:t>
            </a:r>
            <a:r>
              <a:rPr lang="pt-BR" sz="700">
                <a:solidFill>
                  <a:srgbClr val="E6DB74"/>
                </a:solidFill>
                <a:latin typeface="Consolas"/>
                <a:ea typeface="Consolas"/>
                <a:cs typeface="Consolas"/>
                <a:sym typeface="Consolas"/>
              </a:rPr>
              <a:t>"uniform"</a:t>
            </a:r>
            <a:r>
              <a:rPr lang="pt-BR" sz="7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endParaRPr sz="70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BR" sz="7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activation=</a:t>
            </a:r>
            <a:r>
              <a:rPr lang="pt-BR" sz="700">
                <a:solidFill>
                  <a:srgbClr val="E6DB74"/>
                </a:solidFill>
                <a:latin typeface="Consolas"/>
                <a:ea typeface="Consolas"/>
                <a:cs typeface="Consolas"/>
                <a:sym typeface="Consolas"/>
              </a:rPr>
              <a:t>'relu'</a:t>
            </a:r>
            <a:r>
              <a:rPr lang="pt-BR" sz="7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))        </a:t>
            </a:r>
            <a:br>
              <a:rPr lang="pt-BR" sz="7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pt-BR" sz="7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model.add(Dense(neurons[</a:t>
            </a:r>
            <a:r>
              <a:rPr lang="pt-BR" sz="700">
                <a:solidFill>
                  <a:srgbClr val="AE81FF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pt-BR" sz="7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], kernel_initializer=</a:t>
            </a:r>
            <a:r>
              <a:rPr lang="pt-BR" sz="700">
                <a:solidFill>
                  <a:srgbClr val="E6DB74"/>
                </a:solidFill>
                <a:latin typeface="Consolas"/>
                <a:ea typeface="Consolas"/>
                <a:cs typeface="Consolas"/>
                <a:sym typeface="Consolas"/>
              </a:rPr>
              <a:t>"uniform"</a:t>
            </a:r>
            <a:r>
              <a:rPr lang="pt-BR" sz="7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endParaRPr sz="70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BR" sz="7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activation=</a:t>
            </a:r>
            <a:r>
              <a:rPr lang="pt-BR" sz="700">
                <a:solidFill>
                  <a:srgbClr val="E6DB74"/>
                </a:solidFill>
                <a:latin typeface="Consolas"/>
                <a:ea typeface="Consolas"/>
                <a:cs typeface="Consolas"/>
                <a:sym typeface="Consolas"/>
              </a:rPr>
              <a:t>'linear'</a:t>
            </a:r>
            <a:r>
              <a:rPr lang="pt-BR" sz="7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))</a:t>
            </a:r>
            <a:br>
              <a:rPr lang="pt-BR" sz="7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</a:br>
            <a:br>
              <a:rPr lang="pt-BR" sz="7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pt-BR" sz="7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model.compile(loss=</a:t>
            </a:r>
            <a:r>
              <a:rPr lang="pt-BR" sz="700">
                <a:solidFill>
                  <a:srgbClr val="E6DB74"/>
                </a:solidFill>
                <a:latin typeface="Consolas"/>
                <a:ea typeface="Consolas"/>
                <a:cs typeface="Consolas"/>
                <a:sym typeface="Consolas"/>
              </a:rPr>
              <a:t>'mse'</a:t>
            </a:r>
            <a:r>
              <a:rPr lang="pt-BR" sz="7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,optimizer=</a:t>
            </a:r>
            <a:r>
              <a:rPr lang="pt-BR" sz="700">
                <a:solidFill>
                  <a:srgbClr val="E6DB74"/>
                </a:solidFill>
                <a:latin typeface="Consolas"/>
                <a:ea typeface="Consolas"/>
                <a:cs typeface="Consolas"/>
                <a:sym typeface="Consolas"/>
              </a:rPr>
              <a:t>'adam'</a:t>
            </a:r>
            <a:r>
              <a:rPr lang="pt-BR" sz="7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, metrics=[</a:t>
            </a:r>
            <a:r>
              <a:rPr lang="pt-BR" sz="700">
                <a:solidFill>
                  <a:srgbClr val="E6DB74"/>
                </a:solidFill>
                <a:latin typeface="Consolas"/>
                <a:ea typeface="Consolas"/>
                <a:cs typeface="Consolas"/>
                <a:sym typeface="Consolas"/>
              </a:rPr>
              <a:t>'accuracy'</a:t>
            </a:r>
            <a:r>
              <a:rPr lang="pt-BR" sz="7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])</a:t>
            </a:r>
            <a:br>
              <a:rPr lang="pt-BR" sz="7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</a:br>
            <a:br>
              <a:rPr lang="pt-BR" sz="7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pt-BR" sz="7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model.fit(x_train, y_train, batch_size=</a:t>
            </a:r>
            <a:r>
              <a:rPr lang="pt-BR" sz="700">
                <a:solidFill>
                  <a:srgbClr val="AE81FF"/>
                </a:solidFill>
                <a:latin typeface="Consolas"/>
                <a:ea typeface="Consolas"/>
                <a:cs typeface="Consolas"/>
                <a:sym typeface="Consolas"/>
              </a:rPr>
              <a:t>512</a:t>
            </a:r>
            <a:r>
              <a:rPr lang="pt-BR" sz="7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, epochs=epochs, validation_split=</a:t>
            </a:r>
            <a:r>
              <a:rPr lang="pt-BR" sz="700">
                <a:solidFill>
                  <a:srgbClr val="AE81FF"/>
                </a:solidFill>
                <a:latin typeface="Consolas"/>
                <a:ea typeface="Consolas"/>
                <a:cs typeface="Consolas"/>
                <a:sym typeface="Consolas"/>
              </a:rPr>
              <a:t>0.1</a:t>
            </a:r>
            <a:r>
              <a:rPr lang="pt-BR" sz="7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, verbose=</a:t>
            </a:r>
            <a:r>
              <a:rPr lang="pt-BR" sz="700">
                <a:solidFill>
                  <a:srgbClr val="AE81FF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pt-BR" sz="7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, shuffle=</a:t>
            </a:r>
            <a:r>
              <a:rPr lang="pt-BR" sz="700">
                <a:solidFill>
                  <a:srgbClr val="F92672"/>
                </a:solidFill>
                <a:latin typeface="Consolas"/>
                <a:ea typeface="Consolas"/>
                <a:cs typeface="Consolas"/>
                <a:sym typeface="Consolas"/>
              </a:rPr>
              <a:t>False</a:t>
            </a:r>
            <a:r>
              <a:rPr lang="pt-BR" sz="7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br>
              <a:rPr lang="pt-BR" sz="7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</a:br>
            <a:br>
              <a:rPr lang="pt-BR" sz="7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pt-BR" sz="7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test_predict = model.predict(x_test)</a:t>
            </a:r>
            <a:br>
              <a:rPr lang="pt-BR" sz="7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</a:br>
            <a:br>
              <a:rPr lang="pt-BR" sz="7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pt-BR" sz="7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plt.plot(test_predict, color=</a:t>
            </a:r>
            <a:r>
              <a:rPr lang="pt-BR" sz="700">
                <a:solidFill>
                  <a:srgbClr val="E6DB74"/>
                </a:solidFill>
                <a:latin typeface="Consolas"/>
                <a:ea typeface="Consolas"/>
                <a:cs typeface="Consolas"/>
                <a:sym typeface="Consolas"/>
              </a:rPr>
              <a:t>'red'</a:t>
            </a:r>
            <a:r>
              <a:rPr lang="pt-BR" sz="7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, label=</a:t>
            </a:r>
            <a:r>
              <a:rPr lang="pt-BR" sz="700">
                <a:solidFill>
                  <a:srgbClr val="E6DB74"/>
                </a:solidFill>
                <a:latin typeface="Consolas"/>
                <a:ea typeface="Consolas"/>
                <a:cs typeface="Consolas"/>
                <a:sym typeface="Consolas"/>
              </a:rPr>
              <a:t>'Prediction'</a:t>
            </a:r>
            <a:r>
              <a:rPr lang="pt-BR" sz="7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br>
              <a:rPr lang="pt-BR" sz="7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pt-BR" sz="7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plt.plot(y_test,color=</a:t>
            </a:r>
            <a:r>
              <a:rPr lang="pt-BR" sz="700">
                <a:solidFill>
                  <a:srgbClr val="E6DB74"/>
                </a:solidFill>
                <a:latin typeface="Consolas"/>
                <a:ea typeface="Consolas"/>
                <a:cs typeface="Consolas"/>
                <a:sym typeface="Consolas"/>
              </a:rPr>
              <a:t>'blue'</a:t>
            </a:r>
            <a:r>
              <a:rPr lang="pt-BR" sz="7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, label=</a:t>
            </a:r>
            <a:r>
              <a:rPr lang="pt-BR" sz="700">
                <a:solidFill>
                  <a:srgbClr val="E6DB74"/>
                </a:solidFill>
                <a:latin typeface="Consolas"/>
                <a:ea typeface="Consolas"/>
                <a:cs typeface="Consolas"/>
                <a:sym typeface="Consolas"/>
              </a:rPr>
              <a:t>'Actual'</a:t>
            </a:r>
            <a:r>
              <a:rPr lang="pt-BR" sz="7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br>
              <a:rPr lang="pt-BR" sz="7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pt-BR" sz="7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plt.legend(loc=</a:t>
            </a:r>
            <a:r>
              <a:rPr lang="pt-BR" sz="700">
                <a:solidFill>
                  <a:srgbClr val="E6DB74"/>
                </a:solidFill>
                <a:latin typeface="Consolas"/>
                <a:ea typeface="Consolas"/>
                <a:cs typeface="Consolas"/>
                <a:sym typeface="Consolas"/>
              </a:rPr>
              <a:t>'best'</a:t>
            </a:r>
            <a:r>
              <a:rPr lang="pt-BR" sz="7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br>
              <a:rPr lang="pt-BR" sz="7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pt-BR" sz="7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plt.title(</a:t>
            </a:r>
            <a:r>
              <a:rPr lang="pt-BR" sz="700">
                <a:solidFill>
                  <a:srgbClr val="E6DB74"/>
                </a:solidFill>
                <a:latin typeface="Consolas"/>
                <a:ea typeface="Consolas"/>
                <a:cs typeface="Consolas"/>
                <a:sym typeface="Consolas"/>
              </a:rPr>
              <a:t>'The test result for {}'</a:t>
            </a:r>
            <a:r>
              <a:rPr lang="pt-BR" sz="7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.format(</a:t>
            </a:r>
            <a:r>
              <a:rPr lang="pt-BR" sz="700">
                <a:solidFill>
                  <a:srgbClr val="E6DB74"/>
                </a:solidFill>
                <a:latin typeface="Consolas"/>
                <a:ea typeface="Consolas"/>
                <a:cs typeface="Consolas"/>
                <a:sym typeface="Consolas"/>
              </a:rPr>
              <a:t>"Bitcoin price"</a:t>
            </a:r>
            <a:r>
              <a:rPr lang="pt-BR" sz="7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))</a:t>
            </a:r>
            <a:br>
              <a:rPr lang="pt-BR" sz="7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pt-BR" sz="7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plt.xlabel(</a:t>
            </a:r>
            <a:r>
              <a:rPr lang="pt-BR" sz="700">
                <a:solidFill>
                  <a:srgbClr val="E6DB74"/>
                </a:solidFill>
                <a:latin typeface="Consolas"/>
                <a:ea typeface="Consolas"/>
                <a:cs typeface="Consolas"/>
                <a:sym typeface="Consolas"/>
              </a:rPr>
              <a:t>'Days'</a:t>
            </a:r>
            <a:r>
              <a:rPr lang="pt-BR" sz="7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br>
              <a:rPr lang="pt-BR" sz="7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pt-BR" sz="7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plt.ylabel(</a:t>
            </a:r>
            <a:r>
              <a:rPr lang="pt-BR" sz="700">
                <a:solidFill>
                  <a:srgbClr val="E6DB74"/>
                </a:solidFill>
                <a:latin typeface="Consolas"/>
                <a:ea typeface="Consolas"/>
                <a:cs typeface="Consolas"/>
                <a:sym typeface="Consolas"/>
              </a:rPr>
              <a:t>'Price'</a:t>
            </a:r>
            <a:r>
              <a:rPr lang="pt-BR" sz="7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br>
              <a:rPr lang="pt-BR" sz="7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pt-BR" sz="7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plt.show()</a:t>
            </a:r>
            <a:endParaRPr sz="700">
              <a:solidFill>
                <a:srgbClr val="75715E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42" name="Google Shape;542;p50"/>
          <p:cNvSpPr/>
          <p:nvPr/>
        </p:nvSpPr>
        <p:spPr>
          <a:xfrm>
            <a:off x="442825" y="3576600"/>
            <a:ext cx="2968800" cy="1373700"/>
          </a:xfrm>
          <a:prstGeom prst="roundRect">
            <a:avLst>
              <a:gd fmla="val 6876" name="adj"/>
            </a:avLst>
          </a:prstGeom>
          <a:noFill/>
          <a:ln cap="flat" cmpd="sng" w="19050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543" name="Google Shape;543;p50"/>
          <p:cNvCxnSpPr>
            <a:stCxn id="542" idx="3"/>
            <a:endCxn id="544" idx="1"/>
          </p:cNvCxnSpPr>
          <p:nvPr/>
        </p:nvCxnSpPr>
        <p:spPr>
          <a:xfrm flipH="1" rot="10800000">
            <a:off x="3411625" y="766350"/>
            <a:ext cx="364800" cy="3497100"/>
          </a:xfrm>
          <a:prstGeom prst="curvedConnector3">
            <a:avLst>
              <a:gd fmla="val 50007" name="adj1"/>
            </a:avLst>
          </a:prstGeom>
          <a:noFill/>
          <a:ln cap="flat" cmpd="sng" w="38100">
            <a:solidFill>
              <a:srgbClr val="0F4DD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4" name="Google Shape;544;p50"/>
          <p:cNvSpPr/>
          <p:nvPr/>
        </p:nvSpPr>
        <p:spPr>
          <a:xfrm>
            <a:off x="3776475" y="567725"/>
            <a:ext cx="5250300" cy="397500"/>
          </a:xfrm>
          <a:prstGeom prst="roundRect">
            <a:avLst>
              <a:gd fmla="val 2842" name="adj"/>
            </a:avLst>
          </a:prstGeom>
          <a:solidFill>
            <a:srgbClr val="0B0725"/>
          </a:solidFill>
          <a:ln>
            <a:noFill/>
          </a:ln>
          <a:effectLst>
            <a:outerShdw blurRad="1270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45" name="Google Shape;545;p50"/>
          <p:cNvSpPr txBox="1"/>
          <p:nvPr/>
        </p:nvSpPr>
        <p:spPr>
          <a:xfrm>
            <a:off x="3996642" y="652500"/>
            <a:ext cx="4850400" cy="2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1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test_predict = model.predict(x_test)</a:t>
            </a:r>
            <a:endParaRPr sz="1100">
              <a:solidFill>
                <a:srgbClr val="75715E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46" name="Google Shape;546;p50"/>
          <p:cNvSpPr/>
          <p:nvPr/>
        </p:nvSpPr>
        <p:spPr>
          <a:xfrm>
            <a:off x="3776425" y="1124075"/>
            <a:ext cx="5345700" cy="40401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0F56D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47" name="Google Shape;547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71825" y="1211025"/>
            <a:ext cx="5250301" cy="3894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48" name="Google Shape;548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53725" y="2571762"/>
            <a:ext cx="593325" cy="593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AEAEA"/>
        </a:solidFill>
      </p:bgPr>
    </p:bg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3" name="Google Shape;553;p51"/>
          <p:cNvPicPr preferRelativeResize="0"/>
          <p:nvPr/>
        </p:nvPicPr>
        <p:blipFill rotWithShape="1">
          <a:blip r:embed="rId3">
            <a:alphaModFix/>
          </a:blip>
          <a:srcRect b="0" l="0" r="64809" t="0"/>
          <a:stretch/>
        </p:blipFill>
        <p:spPr>
          <a:xfrm>
            <a:off x="7373" y="0"/>
            <a:ext cx="3212676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554" name="Google Shape;554;p51"/>
          <p:cNvSpPr/>
          <p:nvPr/>
        </p:nvSpPr>
        <p:spPr>
          <a:xfrm>
            <a:off x="348550" y="567725"/>
            <a:ext cx="3212700" cy="4450800"/>
          </a:xfrm>
          <a:prstGeom prst="roundRect">
            <a:avLst>
              <a:gd fmla="val 1696" name="adj"/>
            </a:avLst>
          </a:prstGeom>
          <a:solidFill>
            <a:srgbClr val="0B0725"/>
          </a:solidFill>
          <a:ln>
            <a:noFill/>
          </a:ln>
          <a:effectLst>
            <a:outerShdw blurRad="1270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55" name="Google Shape;555;p51"/>
          <p:cNvSpPr txBox="1"/>
          <p:nvPr/>
        </p:nvSpPr>
        <p:spPr>
          <a:xfrm>
            <a:off x="367811" y="293340"/>
            <a:ext cx="2662200" cy="21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Building the model</a:t>
            </a:r>
            <a:endParaRPr b="1" sz="12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56" name="Google Shape;556;p51"/>
          <p:cNvSpPr txBox="1"/>
          <p:nvPr/>
        </p:nvSpPr>
        <p:spPr>
          <a:xfrm>
            <a:off x="498087" y="721416"/>
            <a:ext cx="2913600" cy="40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700">
                <a:solidFill>
                  <a:srgbClr val="F92672"/>
                </a:solidFill>
                <a:latin typeface="Consolas"/>
                <a:ea typeface="Consolas"/>
                <a:cs typeface="Consolas"/>
                <a:sym typeface="Consolas"/>
              </a:rPr>
              <a:t>from</a:t>
            </a:r>
            <a:r>
              <a:rPr lang="pt-BR" sz="7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keras.models </a:t>
            </a:r>
            <a:r>
              <a:rPr lang="pt-BR" sz="700">
                <a:solidFill>
                  <a:srgbClr val="F92672"/>
                </a:solidFill>
                <a:latin typeface="Consolas"/>
                <a:ea typeface="Consolas"/>
                <a:cs typeface="Consolas"/>
                <a:sym typeface="Consolas"/>
              </a:rPr>
              <a:t>import</a:t>
            </a:r>
            <a:r>
              <a:rPr lang="pt-BR" sz="7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Sequential</a:t>
            </a:r>
            <a:br>
              <a:rPr lang="pt-BR" sz="7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pt-BR" sz="700">
                <a:solidFill>
                  <a:srgbClr val="F92672"/>
                </a:solidFill>
                <a:latin typeface="Consolas"/>
                <a:ea typeface="Consolas"/>
                <a:cs typeface="Consolas"/>
                <a:sym typeface="Consolas"/>
              </a:rPr>
              <a:t>from</a:t>
            </a:r>
            <a:r>
              <a:rPr lang="pt-BR" sz="7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keras.layers </a:t>
            </a:r>
            <a:r>
              <a:rPr lang="pt-BR" sz="700">
                <a:solidFill>
                  <a:srgbClr val="F92672"/>
                </a:solidFill>
                <a:latin typeface="Consolas"/>
                <a:ea typeface="Consolas"/>
                <a:cs typeface="Consolas"/>
                <a:sym typeface="Consolas"/>
              </a:rPr>
              <a:t>import</a:t>
            </a:r>
            <a:r>
              <a:rPr lang="pt-BR" sz="7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Dense, LSTM, Activation</a:t>
            </a:r>
            <a:br>
              <a:rPr lang="pt-BR" sz="11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sz="70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br>
              <a:rPr lang="pt-BR" sz="7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</a:br>
            <a:br>
              <a:rPr lang="pt-BR" sz="7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pt-BR" sz="7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x_train, y_train, x_test, y_test = load_data(df, seq_len)</a:t>
            </a:r>
            <a:br>
              <a:rPr lang="pt-BR" sz="7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</a:br>
            <a:br>
              <a:rPr lang="pt-BR" sz="7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pt-BR" sz="7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model = Sequential()</a:t>
            </a:r>
            <a:br>
              <a:rPr lang="pt-BR" sz="7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pt-BR" sz="7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model.add(LSTM(neurons[</a:t>
            </a:r>
            <a:r>
              <a:rPr lang="pt-BR" sz="700">
                <a:solidFill>
                  <a:srgbClr val="AE81FF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pt-BR" sz="7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], input_shape=(layers[</a:t>
            </a:r>
            <a:r>
              <a:rPr lang="pt-BR" sz="700">
                <a:solidFill>
                  <a:srgbClr val="AE81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pt-BR" sz="7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], </a:t>
            </a:r>
            <a:endParaRPr sz="70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BR" sz="7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layers[</a:t>
            </a:r>
            <a:r>
              <a:rPr lang="pt-BR" sz="700">
                <a:solidFill>
                  <a:srgbClr val="AE81FF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pt-BR" sz="7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]), return_sequences=</a:t>
            </a:r>
            <a:r>
              <a:rPr lang="pt-BR" sz="700">
                <a:solidFill>
                  <a:srgbClr val="F92672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lang="pt-BR" sz="7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))</a:t>
            </a:r>
            <a:br>
              <a:rPr lang="pt-BR" sz="7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pt-BR" sz="7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model.add(LSTM(neurons[</a:t>
            </a:r>
            <a:r>
              <a:rPr lang="pt-BR" sz="700">
                <a:solidFill>
                  <a:srgbClr val="AE81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pt-BR" sz="7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], input_shape=(layers[</a:t>
            </a:r>
            <a:r>
              <a:rPr lang="pt-BR" sz="700">
                <a:solidFill>
                  <a:srgbClr val="AE81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pt-BR" sz="7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], </a:t>
            </a:r>
            <a:endParaRPr sz="70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BR" sz="7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layers[</a:t>
            </a:r>
            <a:r>
              <a:rPr lang="pt-BR" sz="700">
                <a:solidFill>
                  <a:srgbClr val="AE81FF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pt-BR" sz="7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]), return_sequences=</a:t>
            </a:r>
            <a:r>
              <a:rPr lang="pt-BR" sz="700">
                <a:solidFill>
                  <a:srgbClr val="F92672"/>
                </a:solidFill>
                <a:latin typeface="Consolas"/>
                <a:ea typeface="Consolas"/>
                <a:cs typeface="Consolas"/>
                <a:sym typeface="Consolas"/>
              </a:rPr>
              <a:t>False</a:t>
            </a:r>
            <a:r>
              <a:rPr lang="pt-BR" sz="7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))</a:t>
            </a:r>
            <a:br>
              <a:rPr lang="pt-BR" sz="7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pt-BR" sz="7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model.add(Dense(neurons[</a:t>
            </a:r>
            <a:r>
              <a:rPr lang="pt-BR" sz="700">
                <a:solidFill>
                  <a:srgbClr val="AE81FF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pt-BR" sz="7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], kernel_initializer=</a:t>
            </a:r>
            <a:r>
              <a:rPr lang="pt-BR" sz="700">
                <a:solidFill>
                  <a:srgbClr val="E6DB74"/>
                </a:solidFill>
                <a:latin typeface="Consolas"/>
                <a:ea typeface="Consolas"/>
                <a:cs typeface="Consolas"/>
                <a:sym typeface="Consolas"/>
              </a:rPr>
              <a:t>"uniform"</a:t>
            </a:r>
            <a:r>
              <a:rPr lang="pt-BR" sz="7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endParaRPr sz="70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BR" sz="7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activation=</a:t>
            </a:r>
            <a:r>
              <a:rPr lang="pt-BR" sz="700">
                <a:solidFill>
                  <a:srgbClr val="E6DB74"/>
                </a:solidFill>
                <a:latin typeface="Consolas"/>
                <a:ea typeface="Consolas"/>
                <a:cs typeface="Consolas"/>
                <a:sym typeface="Consolas"/>
              </a:rPr>
              <a:t>'relu'</a:t>
            </a:r>
            <a:r>
              <a:rPr lang="pt-BR" sz="7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))        </a:t>
            </a:r>
            <a:br>
              <a:rPr lang="pt-BR" sz="7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pt-BR" sz="7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model.add(Dense(neurons[</a:t>
            </a:r>
            <a:r>
              <a:rPr lang="pt-BR" sz="700">
                <a:solidFill>
                  <a:srgbClr val="AE81FF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pt-BR" sz="7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], kernel_initializer=</a:t>
            </a:r>
            <a:r>
              <a:rPr lang="pt-BR" sz="700">
                <a:solidFill>
                  <a:srgbClr val="E6DB74"/>
                </a:solidFill>
                <a:latin typeface="Consolas"/>
                <a:ea typeface="Consolas"/>
                <a:cs typeface="Consolas"/>
                <a:sym typeface="Consolas"/>
              </a:rPr>
              <a:t>"uniform"</a:t>
            </a:r>
            <a:r>
              <a:rPr lang="pt-BR" sz="7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endParaRPr sz="70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BR" sz="7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activation=</a:t>
            </a:r>
            <a:r>
              <a:rPr lang="pt-BR" sz="700">
                <a:solidFill>
                  <a:srgbClr val="E6DB74"/>
                </a:solidFill>
                <a:latin typeface="Consolas"/>
                <a:ea typeface="Consolas"/>
                <a:cs typeface="Consolas"/>
                <a:sym typeface="Consolas"/>
              </a:rPr>
              <a:t>'linear'</a:t>
            </a:r>
            <a:r>
              <a:rPr lang="pt-BR" sz="7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))</a:t>
            </a:r>
            <a:br>
              <a:rPr lang="pt-BR" sz="7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</a:br>
            <a:br>
              <a:rPr lang="pt-BR" sz="7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pt-BR" sz="7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model.compile(loss=</a:t>
            </a:r>
            <a:r>
              <a:rPr lang="pt-BR" sz="700">
                <a:solidFill>
                  <a:srgbClr val="E6DB74"/>
                </a:solidFill>
                <a:latin typeface="Consolas"/>
                <a:ea typeface="Consolas"/>
                <a:cs typeface="Consolas"/>
                <a:sym typeface="Consolas"/>
              </a:rPr>
              <a:t>'mse'</a:t>
            </a:r>
            <a:r>
              <a:rPr lang="pt-BR" sz="7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,optimizer=</a:t>
            </a:r>
            <a:r>
              <a:rPr lang="pt-BR" sz="700">
                <a:solidFill>
                  <a:srgbClr val="E6DB74"/>
                </a:solidFill>
                <a:latin typeface="Consolas"/>
                <a:ea typeface="Consolas"/>
                <a:cs typeface="Consolas"/>
                <a:sym typeface="Consolas"/>
              </a:rPr>
              <a:t>'adam'</a:t>
            </a:r>
            <a:r>
              <a:rPr lang="pt-BR" sz="7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, metrics=[</a:t>
            </a:r>
            <a:r>
              <a:rPr lang="pt-BR" sz="700">
                <a:solidFill>
                  <a:srgbClr val="E6DB74"/>
                </a:solidFill>
                <a:latin typeface="Consolas"/>
                <a:ea typeface="Consolas"/>
                <a:cs typeface="Consolas"/>
                <a:sym typeface="Consolas"/>
              </a:rPr>
              <a:t>'accuracy'</a:t>
            </a:r>
            <a:r>
              <a:rPr lang="pt-BR" sz="7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])</a:t>
            </a:r>
            <a:br>
              <a:rPr lang="pt-BR" sz="7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</a:br>
            <a:br>
              <a:rPr lang="pt-BR" sz="7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pt-BR" sz="7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model.fit(x_train, y_train, batch_size=</a:t>
            </a:r>
            <a:r>
              <a:rPr lang="pt-BR" sz="700">
                <a:solidFill>
                  <a:srgbClr val="AE81FF"/>
                </a:solidFill>
                <a:latin typeface="Consolas"/>
                <a:ea typeface="Consolas"/>
                <a:cs typeface="Consolas"/>
                <a:sym typeface="Consolas"/>
              </a:rPr>
              <a:t>512</a:t>
            </a:r>
            <a:r>
              <a:rPr lang="pt-BR" sz="7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, epochs=epochs, validation_split=</a:t>
            </a:r>
            <a:r>
              <a:rPr lang="pt-BR" sz="700">
                <a:solidFill>
                  <a:srgbClr val="AE81FF"/>
                </a:solidFill>
                <a:latin typeface="Consolas"/>
                <a:ea typeface="Consolas"/>
                <a:cs typeface="Consolas"/>
                <a:sym typeface="Consolas"/>
              </a:rPr>
              <a:t>0.1</a:t>
            </a:r>
            <a:r>
              <a:rPr lang="pt-BR" sz="7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, verbose=</a:t>
            </a:r>
            <a:r>
              <a:rPr lang="pt-BR" sz="700">
                <a:solidFill>
                  <a:srgbClr val="AE81FF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pt-BR" sz="7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, shuffle=</a:t>
            </a:r>
            <a:r>
              <a:rPr lang="pt-BR" sz="700">
                <a:solidFill>
                  <a:srgbClr val="F92672"/>
                </a:solidFill>
                <a:latin typeface="Consolas"/>
                <a:ea typeface="Consolas"/>
                <a:cs typeface="Consolas"/>
                <a:sym typeface="Consolas"/>
              </a:rPr>
              <a:t>False</a:t>
            </a:r>
            <a:r>
              <a:rPr lang="pt-BR" sz="7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br>
              <a:rPr lang="pt-BR" sz="7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</a:br>
            <a:br>
              <a:rPr lang="pt-BR" sz="7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pt-BR" sz="7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test_predict = model.predict(x_test)</a:t>
            </a:r>
            <a:br>
              <a:rPr lang="pt-BR" sz="7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</a:br>
            <a:br>
              <a:rPr lang="pt-BR" sz="7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pt-BR" sz="7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plt.plot(test_predict, color=</a:t>
            </a:r>
            <a:r>
              <a:rPr lang="pt-BR" sz="700">
                <a:solidFill>
                  <a:srgbClr val="E6DB74"/>
                </a:solidFill>
                <a:latin typeface="Consolas"/>
                <a:ea typeface="Consolas"/>
                <a:cs typeface="Consolas"/>
                <a:sym typeface="Consolas"/>
              </a:rPr>
              <a:t>'red'</a:t>
            </a:r>
            <a:r>
              <a:rPr lang="pt-BR" sz="7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, label=</a:t>
            </a:r>
            <a:r>
              <a:rPr lang="pt-BR" sz="700">
                <a:solidFill>
                  <a:srgbClr val="E6DB74"/>
                </a:solidFill>
                <a:latin typeface="Consolas"/>
                <a:ea typeface="Consolas"/>
                <a:cs typeface="Consolas"/>
                <a:sym typeface="Consolas"/>
              </a:rPr>
              <a:t>'Prediction'</a:t>
            </a:r>
            <a:r>
              <a:rPr lang="pt-BR" sz="7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br>
              <a:rPr lang="pt-BR" sz="7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pt-BR" sz="7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plt.plot(y_test,color=</a:t>
            </a:r>
            <a:r>
              <a:rPr lang="pt-BR" sz="700">
                <a:solidFill>
                  <a:srgbClr val="E6DB74"/>
                </a:solidFill>
                <a:latin typeface="Consolas"/>
                <a:ea typeface="Consolas"/>
                <a:cs typeface="Consolas"/>
                <a:sym typeface="Consolas"/>
              </a:rPr>
              <a:t>'blue'</a:t>
            </a:r>
            <a:r>
              <a:rPr lang="pt-BR" sz="7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, label=</a:t>
            </a:r>
            <a:r>
              <a:rPr lang="pt-BR" sz="700">
                <a:solidFill>
                  <a:srgbClr val="E6DB74"/>
                </a:solidFill>
                <a:latin typeface="Consolas"/>
                <a:ea typeface="Consolas"/>
                <a:cs typeface="Consolas"/>
                <a:sym typeface="Consolas"/>
              </a:rPr>
              <a:t>'Actual'</a:t>
            </a:r>
            <a:r>
              <a:rPr lang="pt-BR" sz="7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br>
              <a:rPr lang="pt-BR" sz="7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pt-BR" sz="7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plt.legend(loc=</a:t>
            </a:r>
            <a:r>
              <a:rPr lang="pt-BR" sz="700">
                <a:solidFill>
                  <a:srgbClr val="E6DB74"/>
                </a:solidFill>
                <a:latin typeface="Consolas"/>
                <a:ea typeface="Consolas"/>
                <a:cs typeface="Consolas"/>
                <a:sym typeface="Consolas"/>
              </a:rPr>
              <a:t>'best'</a:t>
            </a:r>
            <a:r>
              <a:rPr lang="pt-BR" sz="7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br>
              <a:rPr lang="pt-BR" sz="7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pt-BR" sz="7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plt.title(</a:t>
            </a:r>
            <a:r>
              <a:rPr lang="pt-BR" sz="700">
                <a:solidFill>
                  <a:srgbClr val="E6DB74"/>
                </a:solidFill>
                <a:latin typeface="Consolas"/>
                <a:ea typeface="Consolas"/>
                <a:cs typeface="Consolas"/>
                <a:sym typeface="Consolas"/>
              </a:rPr>
              <a:t>'The test result for {}'</a:t>
            </a:r>
            <a:r>
              <a:rPr lang="pt-BR" sz="7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.format(</a:t>
            </a:r>
            <a:r>
              <a:rPr lang="pt-BR" sz="700">
                <a:solidFill>
                  <a:srgbClr val="E6DB74"/>
                </a:solidFill>
                <a:latin typeface="Consolas"/>
                <a:ea typeface="Consolas"/>
                <a:cs typeface="Consolas"/>
                <a:sym typeface="Consolas"/>
              </a:rPr>
              <a:t>"Bitcoin price"</a:t>
            </a:r>
            <a:r>
              <a:rPr lang="pt-BR" sz="7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))</a:t>
            </a:r>
            <a:br>
              <a:rPr lang="pt-BR" sz="7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pt-BR" sz="7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plt.xlabel(</a:t>
            </a:r>
            <a:r>
              <a:rPr lang="pt-BR" sz="700">
                <a:solidFill>
                  <a:srgbClr val="E6DB74"/>
                </a:solidFill>
                <a:latin typeface="Consolas"/>
                <a:ea typeface="Consolas"/>
                <a:cs typeface="Consolas"/>
                <a:sym typeface="Consolas"/>
              </a:rPr>
              <a:t>'Days'</a:t>
            </a:r>
            <a:r>
              <a:rPr lang="pt-BR" sz="7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br>
              <a:rPr lang="pt-BR" sz="7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pt-BR" sz="7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plt.ylabel(</a:t>
            </a:r>
            <a:r>
              <a:rPr lang="pt-BR" sz="700">
                <a:solidFill>
                  <a:srgbClr val="E6DB74"/>
                </a:solidFill>
                <a:latin typeface="Consolas"/>
                <a:ea typeface="Consolas"/>
                <a:cs typeface="Consolas"/>
                <a:sym typeface="Consolas"/>
              </a:rPr>
              <a:t>'Price'</a:t>
            </a:r>
            <a:r>
              <a:rPr lang="pt-BR" sz="7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br>
              <a:rPr lang="pt-BR" sz="7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pt-BR" sz="7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plt.show()</a:t>
            </a:r>
            <a:endParaRPr sz="700">
              <a:solidFill>
                <a:srgbClr val="75715E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57" name="Google Shape;557;p51"/>
          <p:cNvSpPr/>
          <p:nvPr/>
        </p:nvSpPr>
        <p:spPr>
          <a:xfrm>
            <a:off x="442825" y="3576600"/>
            <a:ext cx="2968800" cy="1373700"/>
          </a:xfrm>
          <a:prstGeom prst="roundRect">
            <a:avLst>
              <a:gd fmla="val 6876" name="adj"/>
            </a:avLst>
          </a:prstGeom>
          <a:noFill/>
          <a:ln cap="flat" cmpd="sng" w="19050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558" name="Google Shape;558;p51"/>
          <p:cNvCxnSpPr>
            <a:stCxn id="557" idx="3"/>
            <a:endCxn id="559" idx="1"/>
          </p:cNvCxnSpPr>
          <p:nvPr/>
        </p:nvCxnSpPr>
        <p:spPr>
          <a:xfrm flipH="1" rot="10800000">
            <a:off x="3411625" y="766350"/>
            <a:ext cx="364800" cy="3497100"/>
          </a:xfrm>
          <a:prstGeom prst="curvedConnector3">
            <a:avLst>
              <a:gd fmla="val 50007" name="adj1"/>
            </a:avLst>
          </a:prstGeom>
          <a:noFill/>
          <a:ln cap="flat" cmpd="sng" w="38100">
            <a:solidFill>
              <a:srgbClr val="0F4DD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9" name="Google Shape;559;p51"/>
          <p:cNvSpPr/>
          <p:nvPr/>
        </p:nvSpPr>
        <p:spPr>
          <a:xfrm>
            <a:off x="3776475" y="567725"/>
            <a:ext cx="5250300" cy="397500"/>
          </a:xfrm>
          <a:prstGeom prst="roundRect">
            <a:avLst>
              <a:gd fmla="val 2842" name="adj"/>
            </a:avLst>
          </a:prstGeom>
          <a:solidFill>
            <a:srgbClr val="0B0725"/>
          </a:solidFill>
          <a:ln>
            <a:noFill/>
          </a:ln>
          <a:effectLst>
            <a:outerShdw blurRad="1270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60" name="Google Shape;560;p51"/>
          <p:cNvSpPr txBox="1"/>
          <p:nvPr/>
        </p:nvSpPr>
        <p:spPr>
          <a:xfrm>
            <a:off x="3996642" y="652500"/>
            <a:ext cx="4850400" cy="2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1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test_predict = model.predict(x_test)</a:t>
            </a:r>
            <a:endParaRPr sz="1100">
              <a:solidFill>
                <a:srgbClr val="75715E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61" name="Google Shape;561;p51"/>
          <p:cNvSpPr/>
          <p:nvPr/>
        </p:nvSpPr>
        <p:spPr>
          <a:xfrm>
            <a:off x="4484950" y="1124075"/>
            <a:ext cx="3951300" cy="38943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0F56D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2" name="Google Shape;562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64488" y="1145050"/>
            <a:ext cx="3955764" cy="3873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AEAEA"/>
        </a:soli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7"/>
          <p:cNvPicPr preferRelativeResize="0"/>
          <p:nvPr/>
        </p:nvPicPr>
        <p:blipFill rotWithShape="1">
          <a:blip r:embed="rId3">
            <a:alphaModFix/>
          </a:blip>
          <a:srcRect b="0" l="51960" r="0" t="0"/>
          <a:stretch/>
        </p:blipFill>
        <p:spPr>
          <a:xfrm>
            <a:off x="0" y="-64425"/>
            <a:ext cx="1210425" cy="5207926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7"/>
          <p:cNvSpPr/>
          <p:nvPr/>
        </p:nvSpPr>
        <p:spPr>
          <a:xfrm rot="-2700000">
            <a:off x="8486946" y="-603329"/>
            <a:ext cx="901561" cy="1587172"/>
          </a:xfrm>
          <a:prstGeom prst="rect">
            <a:avLst/>
          </a:prstGeom>
          <a:solidFill>
            <a:srgbClr val="EAEAEA"/>
          </a:solidFill>
          <a:ln>
            <a:noFill/>
          </a:ln>
          <a:effectLst>
            <a:outerShdw blurRad="1270000" rotWithShape="0" dir="7871473" dist="405339">
              <a:srgbClr val="000000">
                <a:alpha val="298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4" name="Google Shape;74;p7"/>
          <p:cNvSpPr txBox="1"/>
          <p:nvPr/>
        </p:nvSpPr>
        <p:spPr>
          <a:xfrm>
            <a:off x="1742923" y="1253400"/>
            <a:ext cx="6972300" cy="21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-171450" lvl="0" marL="1778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F4DD9"/>
              </a:buClr>
              <a:buSzPts val="1100"/>
              <a:buFont typeface="Helvetica Neue"/>
              <a:buChar char="●"/>
            </a:pPr>
            <a:r>
              <a:rPr lang="pt-BR" sz="1500">
                <a:solidFill>
                  <a:srgbClr val="0B072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Time Series</a:t>
            </a:r>
            <a:endParaRPr sz="1500">
              <a:solidFill>
                <a:srgbClr val="0B072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171450" lvl="0" marL="1778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F4DD9"/>
              </a:buClr>
              <a:buSzPts val="1100"/>
              <a:buFont typeface="Helvetica Neue"/>
              <a:buChar char="●"/>
            </a:pPr>
            <a:r>
              <a:rPr lang="pt-BR" sz="1500">
                <a:solidFill>
                  <a:srgbClr val="0B072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Motivation</a:t>
            </a:r>
            <a:endParaRPr sz="1500">
              <a:solidFill>
                <a:srgbClr val="0B072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171450" lvl="0" marL="1778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F4DD9"/>
              </a:buClr>
              <a:buSzPts val="1100"/>
              <a:buFont typeface="Helvetica Neue"/>
              <a:buChar char="●"/>
            </a:pPr>
            <a:r>
              <a:rPr lang="pt-BR" sz="1500">
                <a:solidFill>
                  <a:srgbClr val="0B072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Explore some forecast models </a:t>
            </a:r>
            <a:endParaRPr sz="1500">
              <a:solidFill>
                <a:srgbClr val="0B072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23850" lvl="1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B0725"/>
              </a:buClr>
              <a:buSzPts val="1500"/>
              <a:buFont typeface="Helvetica Neue"/>
              <a:buChar char="○"/>
            </a:pPr>
            <a:r>
              <a:rPr lang="pt-BR" sz="1500">
                <a:solidFill>
                  <a:srgbClr val="0B072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ARIMA</a:t>
            </a:r>
            <a:endParaRPr sz="1500">
              <a:solidFill>
                <a:srgbClr val="0B072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23850" lvl="1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B0725"/>
              </a:buClr>
              <a:buSzPts val="1500"/>
              <a:buFont typeface="Helvetica Neue"/>
              <a:buChar char="○"/>
            </a:pPr>
            <a:r>
              <a:rPr lang="pt-BR" sz="1500">
                <a:solidFill>
                  <a:srgbClr val="0B072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Prophet</a:t>
            </a:r>
            <a:endParaRPr sz="1500">
              <a:solidFill>
                <a:srgbClr val="0B072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23850" lvl="1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B0725"/>
              </a:buClr>
              <a:buSzPts val="1500"/>
              <a:buFont typeface="Helvetica Neue"/>
              <a:buChar char="○"/>
            </a:pPr>
            <a:r>
              <a:rPr lang="pt-BR" sz="1500">
                <a:solidFill>
                  <a:srgbClr val="0B072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Neural Networks</a:t>
            </a:r>
            <a:endParaRPr sz="1500">
              <a:solidFill>
                <a:srgbClr val="0B072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5" name="Google Shape;75;p7"/>
          <p:cNvSpPr/>
          <p:nvPr/>
        </p:nvSpPr>
        <p:spPr>
          <a:xfrm rot="-2700000">
            <a:off x="-465226" y="3898098"/>
            <a:ext cx="1283399" cy="2066166"/>
          </a:xfrm>
          <a:prstGeom prst="rect">
            <a:avLst/>
          </a:prstGeom>
          <a:solidFill>
            <a:srgbClr val="0F56DE"/>
          </a:solidFill>
          <a:ln>
            <a:noFill/>
          </a:ln>
          <a:effectLst>
            <a:outerShdw blurRad="1270000" rotWithShape="0" dir="18473874" dist="405339">
              <a:srgbClr val="000000">
                <a:alpha val="6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6" name="Google Shape;76;p7"/>
          <p:cNvSpPr txBox="1"/>
          <p:nvPr/>
        </p:nvSpPr>
        <p:spPr>
          <a:xfrm>
            <a:off x="1722923" y="449830"/>
            <a:ext cx="4866000" cy="40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56DE"/>
              </a:buClr>
              <a:buSzPts val="2400"/>
              <a:buFont typeface="Helvetica Neue"/>
              <a:buNone/>
            </a:pPr>
            <a:r>
              <a:rPr b="1" lang="pt-BR" sz="2400">
                <a:solidFill>
                  <a:srgbClr val="0052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Agenda</a:t>
            </a:r>
            <a:endParaRPr b="1" sz="2400">
              <a:solidFill>
                <a:srgbClr val="0052FF"/>
              </a:solidFill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AEAEA"/>
        </a:solidFill>
      </p:bgPr>
    </p:bg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7" name="Google Shape;567;p52"/>
          <p:cNvPicPr preferRelativeResize="0"/>
          <p:nvPr/>
        </p:nvPicPr>
        <p:blipFill rotWithShape="1">
          <a:blip r:embed="rId3">
            <a:alphaModFix/>
          </a:blip>
          <a:srcRect b="0" l="51960" r="0" t="0"/>
          <a:stretch/>
        </p:blipFill>
        <p:spPr>
          <a:xfrm>
            <a:off x="0" y="-76200"/>
            <a:ext cx="1210425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568" name="Google Shape;568;p52"/>
          <p:cNvSpPr/>
          <p:nvPr/>
        </p:nvSpPr>
        <p:spPr>
          <a:xfrm rot="-2700000">
            <a:off x="8486946" y="-603329"/>
            <a:ext cx="901561" cy="1587172"/>
          </a:xfrm>
          <a:prstGeom prst="rect">
            <a:avLst/>
          </a:prstGeom>
          <a:solidFill>
            <a:srgbClr val="EAEAEA"/>
          </a:solidFill>
          <a:ln>
            <a:noFill/>
          </a:ln>
          <a:effectLst>
            <a:outerShdw blurRad="1270000" rotWithShape="0" dir="7871473" dist="405339">
              <a:srgbClr val="000000">
                <a:alpha val="298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69" name="Google Shape;569;p52"/>
          <p:cNvSpPr/>
          <p:nvPr/>
        </p:nvSpPr>
        <p:spPr>
          <a:xfrm rot="-2700000">
            <a:off x="-465226" y="3898098"/>
            <a:ext cx="1283399" cy="2066166"/>
          </a:xfrm>
          <a:prstGeom prst="rect">
            <a:avLst/>
          </a:prstGeom>
          <a:solidFill>
            <a:srgbClr val="0F56DE"/>
          </a:solidFill>
          <a:ln>
            <a:noFill/>
          </a:ln>
          <a:effectLst>
            <a:outerShdw blurRad="1270000" rotWithShape="0" dir="18473874" dist="405339">
              <a:srgbClr val="000000">
                <a:alpha val="6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70" name="Google Shape;570;p52"/>
          <p:cNvSpPr txBox="1"/>
          <p:nvPr/>
        </p:nvSpPr>
        <p:spPr>
          <a:xfrm>
            <a:off x="1742925" y="1686747"/>
            <a:ext cx="5866800" cy="17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-171450" lvl="0" marL="1778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F4DD9"/>
              </a:buClr>
              <a:buSzPts val="1100"/>
              <a:buFont typeface="Helvetica Neue"/>
              <a:buChar char="⬥"/>
            </a:pPr>
            <a:r>
              <a:rPr lang="pt-BR" sz="1500">
                <a:solidFill>
                  <a:srgbClr val="0B072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Text generation</a:t>
            </a:r>
            <a:endParaRPr sz="1500">
              <a:solidFill>
                <a:srgbClr val="0B072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171450" lvl="0" marL="1778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F4DD9"/>
              </a:buClr>
              <a:buSzPts val="1100"/>
              <a:buFont typeface="Helvetica Neue"/>
              <a:buChar char="⬥"/>
            </a:pPr>
            <a:r>
              <a:rPr lang="pt-BR" sz="1500">
                <a:solidFill>
                  <a:srgbClr val="0B072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Handwriting recognition</a:t>
            </a:r>
            <a:endParaRPr sz="1500">
              <a:solidFill>
                <a:srgbClr val="0B072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171450" lvl="0" marL="1778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F4DD9"/>
              </a:buClr>
              <a:buSzPts val="1100"/>
              <a:buFont typeface="Helvetica Neue"/>
              <a:buChar char="⬥"/>
            </a:pPr>
            <a:r>
              <a:rPr lang="pt-BR" sz="1500">
                <a:solidFill>
                  <a:srgbClr val="0B072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Music generation</a:t>
            </a:r>
            <a:endParaRPr sz="1500">
              <a:solidFill>
                <a:srgbClr val="0B072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171450" lvl="0" marL="1778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F4DD9"/>
              </a:buClr>
              <a:buSzPts val="1100"/>
              <a:buFont typeface="Helvetica Neue"/>
              <a:buChar char="⬥"/>
            </a:pPr>
            <a:r>
              <a:rPr lang="pt-BR" sz="1500">
                <a:solidFill>
                  <a:srgbClr val="0B072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Language translation</a:t>
            </a:r>
            <a:endParaRPr sz="1500">
              <a:solidFill>
                <a:srgbClr val="0B072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171450" lvl="0" marL="1778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F4DD9"/>
              </a:buClr>
              <a:buSzPts val="1100"/>
              <a:buFont typeface="Helvetica Neue"/>
              <a:buChar char="⬥"/>
            </a:pPr>
            <a:r>
              <a:rPr lang="pt-BR" sz="1500">
                <a:solidFill>
                  <a:srgbClr val="0B072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Infinite possibilities</a:t>
            </a:r>
            <a:endParaRPr sz="1500">
              <a:solidFill>
                <a:srgbClr val="0B072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71" name="Google Shape;571;p52"/>
          <p:cNvSpPr txBox="1"/>
          <p:nvPr/>
        </p:nvSpPr>
        <p:spPr>
          <a:xfrm>
            <a:off x="1722925" y="449825"/>
            <a:ext cx="6464400" cy="40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F56DE"/>
              </a:buClr>
              <a:buSzPts val="2400"/>
              <a:buFont typeface="Helvetica Neue"/>
              <a:buNone/>
            </a:pPr>
            <a:r>
              <a:rPr b="1" lang="pt-BR" sz="2400">
                <a:solidFill>
                  <a:srgbClr val="0052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Where LSTM shines</a:t>
            </a:r>
            <a:endParaRPr b="1" sz="2400">
              <a:solidFill>
                <a:srgbClr val="0052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AEAEA"/>
        </a:solidFill>
      </p:bgPr>
    </p:bg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6" name="Google Shape;576;p53"/>
          <p:cNvPicPr preferRelativeResize="0"/>
          <p:nvPr/>
        </p:nvPicPr>
        <p:blipFill rotWithShape="1">
          <a:blip r:embed="rId3">
            <a:alphaModFix/>
          </a:blip>
          <a:srcRect b="0" l="51960" r="0" t="0"/>
          <a:stretch/>
        </p:blipFill>
        <p:spPr>
          <a:xfrm>
            <a:off x="0" y="-76200"/>
            <a:ext cx="1210425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577" name="Google Shape;577;p53"/>
          <p:cNvSpPr/>
          <p:nvPr/>
        </p:nvSpPr>
        <p:spPr>
          <a:xfrm rot="-2700000">
            <a:off x="8486946" y="-603329"/>
            <a:ext cx="901561" cy="1587172"/>
          </a:xfrm>
          <a:prstGeom prst="rect">
            <a:avLst/>
          </a:prstGeom>
          <a:solidFill>
            <a:srgbClr val="EAEAEA"/>
          </a:solidFill>
          <a:ln>
            <a:noFill/>
          </a:ln>
          <a:effectLst>
            <a:outerShdw blurRad="1270000" rotWithShape="0" dir="7871473" dist="405339">
              <a:srgbClr val="000000">
                <a:alpha val="298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78" name="Google Shape;578;p53"/>
          <p:cNvSpPr/>
          <p:nvPr/>
        </p:nvSpPr>
        <p:spPr>
          <a:xfrm rot="-2700000">
            <a:off x="-465226" y="3898098"/>
            <a:ext cx="1283399" cy="2066166"/>
          </a:xfrm>
          <a:prstGeom prst="rect">
            <a:avLst/>
          </a:prstGeom>
          <a:solidFill>
            <a:srgbClr val="0F56DE"/>
          </a:solidFill>
          <a:ln>
            <a:noFill/>
          </a:ln>
          <a:effectLst>
            <a:outerShdw blurRad="1270000" rotWithShape="0" dir="18473874" dist="405339">
              <a:srgbClr val="000000">
                <a:alpha val="6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79" name="Google Shape;579;p53"/>
          <p:cNvSpPr txBox="1"/>
          <p:nvPr/>
        </p:nvSpPr>
        <p:spPr>
          <a:xfrm>
            <a:off x="1742925" y="1686747"/>
            <a:ext cx="5866800" cy="17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-171450" lvl="0" marL="1778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F4DD9"/>
              </a:buClr>
              <a:buSzPts val="1100"/>
              <a:buFont typeface="Helvetica Neue"/>
              <a:buChar char="⬥"/>
            </a:pPr>
            <a:r>
              <a:rPr lang="pt-BR" sz="1500">
                <a:solidFill>
                  <a:srgbClr val="0B072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Text generation</a:t>
            </a:r>
            <a:endParaRPr sz="1500">
              <a:solidFill>
                <a:srgbClr val="0B072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171450" lvl="0" marL="1778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F4DD9"/>
              </a:buClr>
              <a:buSzPts val="1100"/>
              <a:buFont typeface="Helvetica Neue"/>
              <a:buChar char="⬥"/>
            </a:pPr>
            <a:r>
              <a:rPr lang="pt-BR" sz="1500">
                <a:solidFill>
                  <a:srgbClr val="0B072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Handwriting recognition</a:t>
            </a:r>
            <a:endParaRPr sz="1500">
              <a:solidFill>
                <a:srgbClr val="0B072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171450" lvl="0" marL="1778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F4DD9"/>
              </a:buClr>
              <a:buSzPts val="1100"/>
              <a:buFont typeface="Helvetica Neue"/>
              <a:buChar char="⬥"/>
            </a:pPr>
            <a:r>
              <a:rPr lang="pt-BR" sz="1500">
                <a:solidFill>
                  <a:srgbClr val="0B072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Music generation</a:t>
            </a:r>
            <a:endParaRPr sz="1500">
              <a:solidFill>
                <a:srgbClr val="0B072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171450" lvl="0" marL="1778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F4DD9"/>
              </a:buClr>
              <a:buSzPts val="1100"/>
              <a:buFont typeface="Helvetica Neue"/>
              <a:buChar char="⬥"/>
            </a:pPr>
            <a:r>
              <a:rPr lang="pt-BR" sz="1500">
                <a:solidFill>
                  <a:srgbClr val="0B072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Language translation</a:t>
            </a:r>
            <a:endParaRPr sz="1500">
              <a:solidFill>
                <a:srgbClr val="0B072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171450" lvl="0" marL="1778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F4DD9"/>
              </a:buClr>
              <a:buSzPts val="1100"/>
              <a:buFont typeface="Helvetica Neue"/>
              <a:buChar char="⬥"/>
            </a:pPr>
            <a:r>
              <a:rPr lang="pt-BR" sz="1500">
                <a:solidFill>
                  <a:srgbClr val="0B072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Infinite possibilities</a:t>
            </a:r>
            <a:endParaRPr sz="1500">
              <a:solidFill>
                <a:srgbClr val="0B072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80" name="Google Shape;580;p53"/>
          <p:cNvSpPr txBox="1"/>
          <p:nvPr/>
        </p:nvSpPr>
        <p:spPr>
          <a:xfrm>
            <a:off x="1722925" y="449825"/>
            <a:ext cx="6464400" cy="40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F56DE"/>
              </a:buClr>
              <a:buSzPts val="2400"/>
              <a:buFont typeface="Helvetica Neue"/>
              <a:buNone/>
            </a:pPr>
            <a:r>
              <a:rPr b="1" lang="pt-BR" sz="2400">
                <a:solidFill>
                  <a:srgbClr val="0052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Where LSTM shines</a:t>
            </a:r>
            <a:endParaRPr b="1" sz="2400">
              <a:solidFill>
                <a:srgbClr val="0052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81" name="Google Shape;581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20300" y="2292300"/>
            <a:ext cx="3742350" cy="2492425"/>
          </a:xfrm>
          <a:prstGeom prst="rect">
            <a:avLst/>
          </a:prstGeom>
          <a:noFill/>
          <a:ln cap="flat" cmpd="sng" w="38100">
            <a:solidFill>
              <a:srgbClr val="0F56DE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AEAEA"/>
        </a:solidFill>
      </p:bgPr>
    </p:bg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6" name="Google Shape;586;p54"/>
          <p:cNvPicPr preferRelativeResize="0"/>
          <p:nvPr/>
        </p:nvPicPr>
        <p:blipFill rotWithShape="1">
          <a:blip r:embed="rId3">
            <a:alphaModFix/>
          </a:blip>
          <a:srcRect b="0" l="51960" r="0" t="0"/>
          <a:stretch/>
        </p:blipFill>
        <p:spPr>
          <a:xfrm>
            <a:off x="0" y="-76200"/>
            <a:ext cx="1210425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587" name="Google Shape;587;p54"/>
          <p:cNvSpPr/>
          <p:nvPr/>
        </p:nvSpPr>
        <p:spPr>
          <a:xfrm rot="-2700000">
            <a:off x="8486946" y="-603329"/>
            <a:ext cx="901561" cy="1587172"/>
          </a:xfrm>
          <a:prstGeom prst="rect">
            <a:avLst/>
          </a:prstGeom>
          <a:solidFill>
            <a:srgbClr val="EAEAEA"/>
          </a:solidFill>
          <a:ln>
            <a:noFill/>
          </a:ln>
          <a:effectLst>
            <a:outerShdw blurRad="1270000" rotWithShape="0" dir="7871473" dist="405339">
              <a:srgbClr val="000000">
                <a:alpha val="298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88" name="Google Shape;588;p54"/>
          <p:cNvSpPr/>
          <p:nvPr/>
        </p:nvSpPr>
        <p:spPr>
          <a:xfrm rot="-2700000">
            <a:off x="-465226" y="3898098"/>
            <a:ext cx="1283399" cy="2066166"/>
          </a:xfrm>
          <a:prstGeom prst="rect">
            <a:avLst/>
          </a:prstGeom>
          <a:solidFill>
            <a:srgbClr val="0F56DE"/>
          </a:solidFill>
          <a:ln>
            <a:noFill/>
          </a:ln>
          <a:effectLst>
            <a:outerShdw blurRad="1270000" rotWithShape="0" dir="18473874" dist="405339">
              <a:srgbClr val="000000">
                <a:alpha val="6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89" name="Google Shape;589;p54"/>
          <p:cNvSpPr txBox="1"/>
          <p:nvPr/>
        </p:nvSpPr>
        <p:spPr>
          <a:xfrm>
            <a:off x="1742925" y="1000947"/>
            <a:ext cx="5866800" cy="17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-171450" lvl="0" marL="1778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F4DD9"/>
              </a:buClr>
              <a:buSzPts val="1100"/>
              <a:buFont typeface="Helvetica Neue"/>
              <a:buChar char="⬥"/>
            </a:pPr>
            <a:r>
              <a:rPr lang="pt-BR" sz="1500">
                <a:solidFill>
                  <a:srgbClr val="0B072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ARIMA</a:t>
            </a:r>
            <a:endParaRPr sz="1500">
              <a:solidFill>
                <a:srgbClr val="0B072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238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B0725"/>
              </a:buClr>
              <a:buSzPts val="1500"/>
              <a:buFont typeface="Helvetica Neue"/>
              <a:buChar char="-"/>
            </a:pPr>
            <a:r>
              <a:rPr lang="pt-BR" sz="1500">
                <a:solidFill>
                  <a:srgbClr val="0B072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 exhibits a stable pattern over time</a:t>
            </a:r>
            <a:endParaRPr sz="1500">
              <a:solidFill>
                <a:srgbClr val="0B072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238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B0725"/>
              </a:buClr>
              <a:buSzPts val="1500"/>
              <a:buFont typeface="Helvetica Neue"/>
              <a:buChar char="-"/>
            </a:pPr>
            <a:r>
              <a:rPr lang="pt-BR" sz="1500">
                <a:solidFill>
                  <a:srgbClr val="0B072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Requires the series to be stationary</a:t>
            </a:r>
            <a:endParaRPr sz="1500">
              <a:solidFill>
                <a:srgbClr val="0B072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171450" lvl="0" marL="1778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F4DD9"/>
              </a:buClr>
              <a:buSzPts val="1100"/>
              <a:buFont typeface="Helvetica Neue"/>
              <a:buChar char="⬥"/>
            </a:pPr>
            <a:r>
              <a:rPr lang="pt-BR" sz="1500">
                <a:solidFill>
                  <a:srgbClr val="0B072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Prophet</a:t>
            </a:r>
            <a:endParaRPr sz="1500">
              <a:solidFill>
                <a:srgbClr val="0B072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238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B0725"/>
              </a:buClr>
              <a:buSzPts val="1500"/>
              <a:buFont typeface="Helvetica Neue"/>
              <a:buChar char="-"/>
            </a:pPr>
            <a:r>
              <a:rPr lang="pt-BR" sz="1500">
                <a:solidFill>
                  <a:srgbClr val="0B072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Made for experts and non-experts </a:t>
            </a:r>
            <a:endParaRPr sz="1500">
              <a:solidFill>
                <a:srgbClr val="0B072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238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B0725"/>
              </a:buClr>
              <a:buSzPts val="1500"/>
              <a:buFont typeface="Helvetica Neue"/>
              <a:buChar char="-"/>
            </a:pPr>
            <a:r>
              <a:rPr lang="pt-BR" sz="1500">
                <a:solidFill>
                  <a:srgbClr val="0B072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Don’t require the series to be stationary</a:t>
            </a:r>
            <a:endParaRPr sz="1500">
              <a:solidFill>
                <a:srgbClr val="0B072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171450" lvl="0" marL="1778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F4DD9"/>
              </a:buClr>
              <a:buSzPts val="1100"/>
              <a:buFont typeface="Helvetica Neue"/>
              <a:buChar char="⬥"/>
            </a:pPr>
            <a:r>
              <a:rPr lang="pt-BR" sz="1500">
                <a:solidFill>
                  <a:srgbClr val="0B072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LSTM</a:t>
            </a:r>
            <a:endParaRPr sz="1500">
              <a:solidFill>
                <a:srgbClr val="0B072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238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B0725"/>
              </a:buClr>
              <a:buSzPts val="1500"/>
              <a:buFont typeface="Helvetica Neue"/>
              <a:buChar char="-"/>
            </a:pPr>
            <a:r>
              <a:rPr lang="pt-BR" sz="1500">
                <a:solidFill>
                  <a:srgbClr val="0B072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Act as long-term or short-term memory cells</a:t>
            </a:r>
            <a:endParaRPr sz="1500">
              <a:solidFill>
                <a:srgbClr val="0B072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238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B0725"/>
              </a:buClr>
              <a:buSzPts val="1500"/>
              <a:buFont typeface="Helvetica Neue"/>
              <a:buChar char="-"/>
            </a:pPr>
            <a:r>
              <a:rPr lang="pt-BR" sz="1500">
                <a:solidFill>
                  <a:srgbClr val="0B072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Can be applied to a different range of problems</a:t>
            </a:r>
            <a:endParaRPr sz="1500">
              <a:solidFill>
                <a:srgbClr val="0B072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90" name="Google Shape;590;p54"/>
          <p:cNvSpPr txBox="1"/>
          <p:nvPr/>
        </p:nvSpPr>
        <p:spPr>
          <a:xfrm>
            <a:off x="1722925" y="449825"/>
            <a:ext cx="6464400" cy="40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F56DE"/>
              </a:buClr>
              <a:buSzPts val="2400"/>
              <a:buFont typeface="Helvetica Neue"/>
              <a:buNone/>
            </a:pPr>
            <a:r>
              <a:rPr b="1" lang="pt-BR" sz="2400">
                <a:solidFill>
                  <a:srgbClr val="0052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Comparative</a:t>
            </a:r>
            <a:endParaRPr b="1" sz="2400">
              <a:solidFill>
                <a:srgbClr val="0052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AEAEA"/>
        </a:solidFill>
      </p:bgPr>
    </p:bg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5" name="Google Shape;595;p55"/>
          <p:cNvPicPr preferRelativeResize="0"/>
          <p:nvPr/>
        </p:nvPicPr>
        <p:blipFill rotWithShape="1">
          <a:blip r:embed="rId3">
            <a:alphaModFix/>
          </a:blip>
          <a:srcRect b="28525" l="0" r="0" t="0"/>
          <a:stretch/>
        </p:blipFill>
        <p:spPr>
          <a:xfrm>
            <a:off x="0" y="3984229"/>
            <a:ext cx="9143998" cy="1159275"/>
          </a:xfrm>
          <a:prstGeom prst="rect">
            <a:avLst/>
          </a:prstGeom>
          <a:noFill/>
          <a:ln>
            <a:noFill/>
          </a:ln>
        </p:spPr>
      </p:pic>
      <p:sp>
        <p:nvSpPr>
          <p:cNvPr id="596" name="Google Shape;596;p55"/>
          <p:cNvSpPr/>
          <p:nvPr/>
        </p:nvSpPr>
        <p:spPr>
          <a:xfrm rot="-2269039">
            <a:off x="8189488" y="-918976"/>
            <a:ext cx="1411573" cy="2933392"/>
          </a:xfrm>
          <a:prstGeom prst="rect">
            <a:avLst/>
          </a:prstGeom>
          <a:solidFill>
            <a:srgbClr val="EAEAEA"/>
          </a:solidFill>
          <a:ln>
            <a:noFill/>
          </a:ln>
          <a:effectLst>
            <a:outerShdw blurRad="1270000" rotWithShape="0" dir="7871473" dist="405339">
              <a:srgbClr val="000000">
                <a:alpha val="298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97" name="Google Shape;597;p55"/>
          <p:cNvSpPr txBox="1"/>
          <p:nvPr/>
        </p:nvSpPr>
        <p:spPr>
          <a:xfrm>
            <a:off x="536284" y="2014981"/>
            <a:ext cx="24669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F4DD9"/>
              </a:buClr>
              <a:buSzPts val="1500"/>
              <a:buFont typeface="Helvetica Neue"/>
              <a:buNone/>
            </a:pPr>
            <a:r>
              <a:rPr b="1" lang="pt-BR" sz="1500">
                <a:solidFill>
                  <a:srgbClr val="0052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Rebeca Sarai</a:t>
            </a:r>
            <a:endParaRPr b="1" sz="1500">
              <a:solidFill>
                <a:srgbClr val="0052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98" name="Google Shape;598;p55"/>
          <p:cNvSpPr txBox="1"/>
          <p:nvPr/>
        </p:nvSpPr>
        <p:spPr>
          <a:xfrm>
            <a:off x="534728" y="2299353"/>
            <a:ext cx="2466900" cy="2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300">
                <a:solidFill>
                  <a:srgbClr val="85858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Software Developer</a:t>
            </a:r>
            <a:endParaRPr sz="1300">
              <a:solidFill>
                <a:srgbClr val="85858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599" name="Google Shape;599;p55"/>
          <p:cNvGrpSpPr/>
          <p:nvPr/>
        </p:nvGrpSpPr>
        <p:grpSpPr>
          <a:xfrm>
            <a:off x="549011" y="2626487"/>
            <a:ext cx="4388023" cy="819210"/>
            <a:chOff x="3717669" y="3323250"/>
            <a:chExt cx="4388023" cy="819210"/>
          </a:xfrm>
        </p:grpSpPr>
        <p:sp>
          <p:nvSpPr>
            <p:cNvPr id="600" name="Google Shape;600;p55"/>
            <p:cNvSpPr txBox="1"/>
            <p:nvPr/>
          </p:nvSpPr>
          <p:spPr>
            <a:xfrm>
              <a:off x="3892155" y="3627767"/>
              <a:ext cx="4210200" cy="21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pt-BR" sz="1200">
                  <a:solidFill>
                    <a:srgbClr val="858585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@_rebecasarai</a:t>
              </a:r>
              <a:endParaRPr sz="1200">
                <a:solidFill>
                  <a:srgbClr val="858585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pic>
          <p:nvPicPr>
            <p:cNvPr descr="twitter.png" id="601" name="Google Shape;601;p5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730008" y="3629886"/>
              <a:ext cx="134288" cy="13428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02" name="Google Shape;602;p55"/>
            <p:cNvSpPr txBox="1"/>
            <p:nvPr/>
          </p:nvSpPr>
          <p:spPr>
            <a:xfrm>
              <a:off x="3892155" y="3923459"/>
              <a:ext cx="4210200" cy="21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858585"/>
                </a:buClr>
                <a:buSzPts val="1200"/>
                <a:buFont typeface="Helvetica Neue"/>
                <a:buNone/>
              </a:pPr>
              <a:r>
                <a:rPr b="0" i="0" lang="pt-BR" sz="1200" u="none" cap="none" strike="noStrike">
                  <a:solidFill>
                    <a:srgbClr val="858585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/</a:t>
              </a:r>
              <a:r>
                <a:rPr lang="pt-BR" sz="1200">
                  <a:solidFill>
                    <a:srgbClr val="858585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rsarai</a:t>
              </a:r>
              <a:endParaRPr sz="500"/>
            </a:p>
          </p:txBody>
        </p:sp>
        <p:pic>
          <p:nvPicPr>
            <p:cNvPr descr="Asset 6.png" id="603" name="Google Shape;603;p55"/>
            <p:cNvPicPr preferRelativeResize="0"/>
            <p:nvPr/>
          </p:nvPicPr>
          <p:blipFill rotWithShape="1">
            <a:blip r:embed="rId5">
              <a:alphaModFix/>
            </a:blip>
            <a:srcRect b="199" l="0" r="0" t="189"/>
            <a:stretch/>
          </p:blipFill>
          <p:spPr>
            <a:xfrm>
              <a:off x="3717669" y="3923452"/>
              <a:ext cx="141865" cy="14186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04" name="Google Shape;604;p55"/>
            <p:cNvSpPr txBox="1"/>
            <p:nvPr/>
          </p:nvSpPr>
          <p:spPr>
            <a:xfrm>
              <a:off x="3896993" y="3323250"/>
              <a:ext cx="4208700" cy="21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858585"/>
                </a:buClr>
                <a:buSzPts val="1200"/>
                <a:buFont typeface="Helvetica Neue"/>
                <a:buNone/>
              </a:pPr>
              <a:r>
                <a:rPr lang="pt-BR" sz="1200">
                  <a:solidFill>
                    <a:srgbClr val="858585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rebeca</a:t>
              </a:r>
              <a:r>
                <a:rPr b="0" i="0" lang="pt-BR" sz="1200" u="none" cap="none" strike="noStrike">
                  <a:solidFill>
                    <a:srgbClr val="858585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@vinta.com.br</a:t>
              </a:r>
              <a:endParaRPr sz="500"/>
            </a:p>
          </p:txBody>
        </p:sp>
        <p:pic>
          <p:nvPicPr>
            <p:cNvPr descr="Asset 8@5x.png" id="605" name="Google Shape;605;p55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3730008" y="3328743"/>
              <a:ext cx="134288" cy="13428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06" name="Google Shape;606;p5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60941" y="3004052"/>
            <a:ext cx="2466899" cy="1706466"/>
          </a:xfrm>
          <a:prstGeom prst="rect">
            <a:avLst/>
          </a:prstGeom>
          <a:noFill/>
          <a:ln>
            <a:noFill/>
          </a:ln>
          <a:effectLst>
            <a:outerShdw blurRad="271463" rotWithShape="0" algn="bl" dir="5400000" dist="47625">
              <a:srgbClr val="000000">
                <a:alpha val="28000"/>
              </a:srgbClr>
            </a:outerShdw>
          </a:effectLst>
        </p:spPr>
      </p:pic>
      <p:sp>
        <p:nvSpPr>
          <p:cNvPr id="607" name="Google Shape;607;p55"/>
          <p:cNvSpPr txBox="1"/>
          <p:nvPr/>
        </p:nvSpPr>
        <p:spPr>
          <a:xfrm>
            <a:off x="534716" y="678848"/>
            <a:ext cx="4243500" cy="9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F56DE"/>
              </a:buClr>
              <a:buSzPts val="2400"/>
              <a:buFont typeface="Helvetica Neue"/>
              <a:buNone/>
            </a:pPr>
            <a:r>
              <a:rPr b="1" lang="pt-BR" sz="3300">
                <a:solidFill>
                  <a:srgbClr val="0B072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Thank you!</a:t>
            </a:r>
            <a:endParaRPr b="1" sz="3300">
              <a:solidFill>
                <a:srgbClr val="0B072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F56DE"/>
              </a:buClr>
              <a:buSzPts val="2400"/>
              <a:buFont typeface="Helvetica Neue"/>
              <a:buNone/>
            </a:pPr>
            <a:r>
              <a:rPr lang="pt-BR" sz="1800">
                <a:solidFill>
                  <a:srgbClr val="0052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Got any questions?</a:t>
            </a:r>
            <a:endParaRPr sz="1800">
              <a:solidFill>
                <a:srgbClr val="0052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08" name="Google Shape;608;p55"/>
          <p:cNvSpPr txBox="1"/>
          <p:nvPr/>
        </p:nvSpPr>
        <p:spPr>
          <a:xfrm>
            <a:off x="536275" y="4318700"/>
            <a:ext cx="3733200" cy="2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Helvetica Neue"/>
              <a:buNone/>
            </a:pPr>
            <a:r>
              <a:rPr b="0" i="0" lang="pt-BR" sz="13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Access this talk on </a:t>
            </a:r>
            <a:r>
              <a:rPr b="1" lang="pt-BR" sz="13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bit.ly/pygotham-time-series</a:t>
            </a:r>
            <a:endParaRPr b="1" sz="500">
              <a:solidFill>
                <a:srgbClr val="FFFFFF"/>
              </a:solidFill>
            </a:endParaRPr>
          </a:p>
        </p:txBody>
      </p:sp>
      <p:sp>
        <p:nvSpPr>
          <p:cNvPr id="609" name="Google Shape;609;p55"/>
          <p:cNvSpPr txBox="1"/>
          <p:nvPr/>
        </p:nvSpPr>
        <p:spPr>
          <a:xfrm>
            <a:off x="536275" y="4558125"/>
            <a:ext cx="5359200" cy="2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Helvetica Neue"/>
              <a:buNone/>
            </a:pPr>
            <a:r>
              <a:rPr lang="pt-BR" sz="13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Code of this talk available on </a:t>
            </a:r>
            <a:r>
              <a:rPr b="1" lang="pt-BR" sz="13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bit.ly/pygotham-ts-code</a:t>
            </a:r>
            <a:endParaRPr b="1" sz="5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AEAEA"/>
        </a:solidFill>
      </p:bgPr>
    </p:bg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" name="Google Shape;614;p56"/>
          <p:cNvPicPr preferRelativeResize="0"/>
          <p:nvPr/>
        </p:nvPicPr>
        <p:blipFill rotWithShape="1">
          <a:blip r:embed="rId3">
            <a:alphaModFix/>
          </a:blip>
          <a:srcRect b="0" l="51960" r="0" t="0"/>
          <a:stretch/>
        </p:blipFill>
        <p:spPr>
          <a:xfrm>
            <a:off x="0" y="0"/>
            <a:ext cx="1210425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615" name="Google Shape;615;p56"/>
          <p:cNvSpPr txBox="1"/>
          <p:nvPr/>
        </p:nvSpPr>
        <p:spPr>
          <a:xfrm>
            <a:off x="1722925" y="874900"/>
            <a:ext cx="5460600" cy="40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56DE"/>
              </a:buClr>
              <a:buSzPts val="2400"/>
              <a:buFont typeface="Helvetica Neue"/>
              <a:buNone/>
            </a:pPr>
            <a:r>
              <a:rPr lang="pt-BR" sz="2400">
                <a:solidFill>
                  <a:srgbClr val="0F56D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More References</a:t>
            </a:r>
            <a:endParaRPr sz="500"/>
          </a:p>
        </p:txBody>
      </p:sp>
      <p:sp>
        <p:nvSpPr>
          <p:cNvPr id="616" name="Google Shape;616;p56"/>
          <p:cNvSpPr txBox="1"/>
          <p:nvPr/>
        </p:nvSpPr>
        <p:spPr>
          <a:xfrm>
            <a:off x="1722925" y="1603450"/>
            <a:ext cx="6426600" cy="28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-215900" lvl="0" marL="1778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F56DE"/>
              </a:buClr>
              <a:buSzPts val="1800"/>
              <a:buFont typeface="Helvetica Neue"/>
              <a:buChar char="●"/>
            </a:pPr>
            <a:r>
              <a:rPr lang="pt-BR" sz="18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</a:rPr>
              <a:t>https://otexts.org/fpp2/</a:t>
            </a:r>
            <a:endParaRPr sz="1800" u="sng">
              <a:solidFill>
                <a:schemeClr val="hlink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15900" lvl="0" marL="1778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F56DE"/>
              </a:buClr>
              <a:buSzPts val="1800"/>
              <a:buFont typeface="Helvetica Neue"/>
              <a:buChar char="●"/>
            </a:pPr>
            <a:r>
              <a:rPr lang="pt-BR" sz="1800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https://github.com/etcrago/Tutorial-Arima-w-jeffrey-yau/</a:t>
            </a:r>
            <a:endParaRPr sz="1800">
              <a:solidFill>
                <a:srgbClr val="0B072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15900" lvl="0" marL="1778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F56DE"/>
              </a:buClr>
              <a:buSzPts val="1800"/>
              <a:buFont typeface="Helvetica Neue"/>
              <a:buChar char="●"/>
            </a:pPr>
            <a:r>
              <a:rPr lang="pt-BR" sz="1800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5"/>
              </a:rPr>
              <a:t>https://www.youtube.com/watch?v=_vQ0W_qXMxk</a:t>
            </a:r>
            <a:r>
              <a:rPr lang="pt-BR" sz="1800">
                <a:solidFill>
                  <a:srgbClr val="0B072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1800">
              <a:solidFill>
                <a:srgbClr val="0B072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15900" lvl="0" marL="1778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F56DE"/>
              </a:buClr>
              <a:buSzPts val="1800"/>
              <a:buFont typeface="Helvetica Neue"/>
              <a:buChar char="●"/>
            </a:pPr>
            <a:r>
              <a:rPr lang="pt-BR" sz="1800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6"/>
              </a:rPr>
              <a:t>http://dacatay.com/data-science/comprehensive-guide-time-series-analytics-visualization-prediction-python/</a:t>
            </a:r>
            <a:r>
              <a:rPr lang="pt-BR" sz="1800">
                <a:solidFill>
                  <a:srgbClr val="0B072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1800">
              <a:solidFill>
                <a:srgbClr val="0B072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AEAEA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8"/>
          <p:cNvPicPr preferRelativeResize="0"/>
          <p:nvPr/>
        </p:nvPicPr>
        <p:blipFill rotWithShape="1">
          <a:blip r:embed="rId3">
            <a:alphaModFix/>
          </a:blip>
          <a:srcRect b="0" l="51960" r="0" t="0"/>
          <a:stretch/>
        </p:blipFill>
        <p:spPr>
          <a:xfrm>
            <a:off x="0" y="-64425"/>
            <a:ext cx="1210425" cy="5207926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8"/>
          <p:cNvSpPr/>
          <p:nvPr/>
        </p:nvSpPr>
        <p:spPr>
          <a:xfrm rot="-2700000">
            <a:off x="8486965" y="-603385"/>
            <a:ext cx="901678" cy="1587273"/>
          </a:xfrm>
          <a:prstGeom prst="rect">
            <a:avLst/>
          </a:prstGeom>
          <a:solidFill>
            <a:srgbClr val="EAEAEA"/>
          </a:solidFill>
          <a:ln>
            <a:noFill/>
          </a:ln>
          <a:effectLst>
            <a:outerShdw blurRad="1270000" rotWithShape="0" dir="7871473" dist="405339">
              <a:srgbClr val="000000">
                <a:alpha val="29803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3" name="Google Shape;83;p8"/>
          <p:cNvSpPr/>
          <p:nvPr/>
        </p:nvSpPr>
        <p:spPr>
          <a:xfrm rot="-2700000">
            <a:off x="-465160" y="3898151"/>
            <a:ext cx="1283204" cy="2066272"/>
          </a:xfrm>
          <a:prstGeom prst="rect">
            <a:avLst/>
          </a:prstGeom>
          <a:solidFill>
            <a:srgbClr val="0F56DE"/>
          </a:solidFill>
          <a:ln>
            <a:noFill/>
          </a:ln>
          <a:effectLst>
            <a:outerShdw blurRad="1270000" rotWithShape="0" dir="18473874" dist="405339">
              <a:srgbClr val="000000">
                <a:alpha val="6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84" name="Google Shape;84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22913" y="1319213"/>
            <a:ext cx="6448425" cy="2505075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8"/>
          <p:cNvSpPr txBox="1"/>
          <p:nvPr/>
        </p:nvSpPr>
        <p:spPr>
          <a:xfrm>
            <a:off x="1722923" y="449830"/>
            <a:ext cx="4866000" cy="40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56DE"/>
              </a:buClr>
              <a:buSzPts val="2400"/>
              <a:buFont typeface="Helvetica Neue"/>
              <a:buNone/>
            </a:pPr>
            <a:r>
              <a:rPr b="1" lang="pt-BR" sz="2400">
                <a:solidFill>
                  <a:srgbClr val="0052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This talk begins...</a:t>
            </a:r>
            <a:endParaRPr b="1" sz="2400">
              <a:solidFill>
                <a:srgbClr val="0052FF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AEAEA"/>
        </a:solid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9"/>
          <p:cNvPicPr preferRelativeResize="0"/>
          <p:nvPr/>
        </p:nvPicPr>
        <p:blipFill rotWithShape="1">
          <a:blip r:embed="rId3">
            <a:alphaModFix/>
          </a:blip>
          <a:srcRect b="0" l="28597" r="28597" t="0"/>
          <a:stretch/>
        </p:blipFill>
        <p:spPr>
          <a:xfrm>
            <a:off x="-9" y="0"/>
            <a:ext cx="330246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9"/>
          <p:cNvSpPr txBox="1"/>
          <p:nvPr/>
        </p:nvSpPr>
        <p:spPr>
          <a:xfrm>
            <a:off x="3837700" y="1735654"/>
            <a:ext cx="4981500" cy="17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400">
                <a:solidFill>
                  <a:srgbClr val="0B072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Is a </a:t>
            </a:r>
            <a:r>
              <a:rPr b="1" lang="pt-BR" sz="2400">
                <a:solidFill>
                  <a:srgbClr val="0F4DD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sequence</a:t>
            </a:r>
            <a:r>
              <a:rPr lang="pt-BR" sz="2400">
                <a:solidFill>
                  <a:srgbClr val="0B072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of measurements of the </a:t>
            </a:r>
            <a:r>
              <a:rPr b="1" lang="pt-BR" sz="2400">
                <a:solidFill>
                  <a:srgbClr val="0F4DD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same variable</a:t>
            </a:r>
            <a:r>
              <a:rPr lang="pt-BR" sz="2400">
                <a:solidFill>
                  <a:srgbClr val="0B072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collected over time. Most often, the measurements are taken at </a:t>
            </a:r>
            <a:r>
              <a:rPr b="1" lang="pt-BR" sz="2400">
                <a:solidFill>
                  <a:srgbClr val="0F4DD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regular time intervals.</a:t>
            </a:r>
            <a:endParaRPr b="1" sz="2400">
              <a:solidFill>
                <a:srgbClr val="0F4DD9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B0725"/>
              </a:buClr>
              <a:buSzPts val="2400"/>
              <a:buFont typeface="Helvetica Neue"/>
              <a:buNone/>
            </a:pPr>
            <a:r>
              <a:t/>
            </a:r>
            <a:endParaRPr sz="2400">
              <a:solidFill>
                <a:srgbClr val="0B072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2" name="Google Shape;92;p9"/>
          <p:cNvSpPr/>
          <p:nvPr/>
        </p:nvSpPr>
        <p:spPr>
          <a:xfrm rot="-2700000">
            <a:off x="-472306" y="3841969"/>
            <a:ext cx="1331765" cy="2144231"/>
          </a:xfrm>
          <a:prstGeom prst="rect">
            <a:avLst/>
          </a:prstGeom>
          <a:solidFill>
            <a:srgbClr val="0F56DE"/>
          </a:solidFill>
          <a:ln>
            <a:noFill/>
          </a:ln>
          <a:effectLst>
            <a:outerShdw blurRad="1270000" rotWithShape="0" dir="19041744" dist="405339">
              <a:srgbClr val="000000">
                <a:alpha val="3451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3" name="Google Shape;93;p9"/>
          <p:cNvSpPr/>
          <p:nvPr/>
        </p:nvSpPr>
        <p:spPr>
          <a:xfrm rot="-2700000">
            <a:off x="8486946" y="-603329"/>
            <a:ext cx="901561" cy="1587172"/>
          </a:xfrm>
          <a:prstGeom prst="rect">
            <a:avLst/>
          </a:prstGeom>
          <a:solidFill>
            <a:srgbClr val="EAEAEA"/>
          </a:solidFill>
          <a:ln>
            <a:noFill/>
          </a:ln>
          <a:effectLst>
            <a:outerShdw blurRad="1270000" rotWithShape="0" dir="7871473" dist="405339">
              <a:srgbClr val="000000">
                <a:alpha val="298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4" name="Google Shape;94;p9"/>
          <p:cNvSpPr txBox="1"/>
          <p:nvPr/>
        </p:nvSpPr>
        <p:spPr>
          <a:xfrm>
            <a:off x="3822248" y="460545"/>
            <a:ext cx="4866000" cy="40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56DE"/>
              </a:buClr>
              <a:buSzPts val="2400"/>
              <a:buFont typeface="Helvetica Neue"/>
              <a:buNone/>
            </a:pPr>
            <a:r>
              <a:rPr b="1" lang="pt-BR" sz="2400">
                <a:solidFill>
                  <a:srgbClr val="0052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Time Series</a:t>
            </a:r>
            <a:endParaRPr b="1" sz="2400">
              <a:solidFill>
                <a:srgbClr val="0052FF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AEAEA"/>
        </a:solid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10"/>
          <p:cNvPicPr preferRelativeResize="0"/>
          <p:nvPr/>
        </p:nvPicPr>
        <p:blipFill rotWithShape="1">
          <a:blip r:embed="rId3">
            <a:alphaModFix/>
          </a:blip>
          <a:srcRect b="0" l="51960" r="0" t="0"/>
          <a:stretch/>
        </p:blipFill>
        <p:spPr>
          <a:xfrm>
            <a:off x="0" y="-53700"/>
            <a:ext cx="1210425" cy="519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0"/>
          <p:cNvSpPr/>
          <p:nvPr/>
        </p:nvSpPr>
        <p:spPr>
          <a:xfrm rot="-2700000">
            <a:off x="8486946" y="-603329"/>
            <a:ext cx="901561" cy="1587172"/>
          </a:xfrm>
          <a:prstGeom prst="rect">
            <a:avLst/>
          </a:prstGeom>
          <a:solidFill>
            <a:srgbClr val="EAEAEA"/>
          </a:solidFill>
          <a:ln>
            <a:noFill/>
          </a:ln>
          <a:effectLst>
            <a:outerShdw blurRad="1270000" rotWithShape="0" dir="7871473" dist="405339">
              <a:srgbClr val="000000">
                <a:alpha val="298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1" name="Google Shape;101;p10"/>
          <p:cNvSpPr/>
          <p:nvPr/>
        </p:nvSpPr>
        <p:spPr>
          <a:xfrm rot="-2700000">
            <a:off x="-465226" y="3898098"/>
            <a:ext cx="1283399" cy="2066166"/>
          </a:xfrm>
          <a:prstGeom prst="rect">
            <a:avLst/>
          </a:prstGeom>
          <a:solidFill>
            <a:srgbClr val="0F56DE"/>
          </a:solidFill>
          <a:ln>
            <a:noFill/>
          </a:ln>
          <a:effectLst>
            <a:outerShdw blurRad="1270000" rotWithShape="0" dir="18473874" dist="405339">
              <a:srgbClr val="000000">
                <a:alpha val="6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02" name="Google Shape;102;p10"/>
          <p:cNvPicPr preferRelativeResize="0"/>
          <p:nvPr/>
        </p:nvPicPr>
        <p:blipFill rotWithShape="1">
          <a:blip r:embed="rId4">
            <a:alphaModFix/>
          </a:blip>
          <a:srcRect b="0" l="0" r="24551" t="0"/>
          <a:stretch/>
        </p:blipFill>
        <p:spPr>
          <a:xfrm>
            <a:off x="1647800" y="1136275"/>
            <a:ext cx="5080899" cy="34390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3" name="Google Shape;103;p10"/>
          <p:cNvSpPr txBox="1"/>
          <p:nvPr/>
        </p:nvSpPr>
        <p:spPr>
          <a:xfrm>
            <a:off x="1722923" y="449830"/>
            <a:ext cx="4866000" cy="40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56DE"/>
              </a:buClr>
              <a:buSzPts val="2400"/>
              <a:buFont typeface="Helvetica Neue"/>
              <a:buNone/>
            </a:pPr>
            <a:r>
              <a:rPr b="1" lang="pt-BR" sz="2400">
                <a:solidFill>
                  <a:srgbClr val="0052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</a:t>
            </a:r>
            <a:endParaRPr b="1" sz="2400">
              <a:solidFill>
                <a:srgbClr val="0052FF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AEAEA"/>
        </a:solid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11"/>
          <p:cNvPicPr preferRelativeResize="0"/>
          <p:nvPr/>
        </p:nvPicPr>
        <p:blipFill rotWithShape="1">
          <a:blip r:embed="rId3">
            <a:alphaModFix/>
          </a:blip>
          <a:srcRect b="0" l="0" r="24551" t="0"/>
          <a:stretch/>
        </p:blipFill>
        <p:spPr>
          <a:xfrm>
            <a:off x="1647800" y="1136275"/>
            <a:ext cx="5080899" cy="34390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09" name="Google Shape;109;p11"/>
          <p:cNvPicPr preferRelativeResize="0"/>
          <p:nvPr/>
        </p:nvPicPr>
        <p:blipFill rotWithShape="1">
          <a:blip r:embed="rId4">
            <a:alphaModFix/>
          </a:blip>
          <a:srcRect b="0" l="51960" r="0" t="0"/>
          <a:stretch/>
        </p:blipFill>
        <p:spPr>
          <a:xfrm>
            <a:off x="0" y="-76200"/>
            <a:ext cx="1210425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1"/>
          <p:cNvSpPr/>
          <p:nvPr/>
        </p:nvSpPr>
        <p:spPr>
          <a:xfrm rot="-2700000">
            <a:off x="8486946" y="-603329"/>
            <a:ext cx="901561" cy="1587172"/>
          </a:xfrm>
          <a:prstGeom prst="rect">
            <a:avLst/>
          </a:prstGeom>
          <a:solidFill>
            <a:srgbClr val="EAEAEA"/>
          </a:solidFill>
          <a:ln>
            <a:noFill/>
          </a:ln>
          <a:effectLst>
            <a:outerShdw blurRad="1270000" rotWithShape="0" dir="7871473" dist="405339">
              <a:srgbClr val="000000">
                <a:alpha val="298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1" name="Google Shape;111;p11"/>
          <p:cNvSpPr/>
          <p:nvPr/>
        </p:nvSpPr>
        <p:spPr>
          <a:xfrm rot="-2700000">
            <a:off x="-465226" y="3898098"/>
            <a:ext cx="1283399" cy="2066166"/>
          </a:xfrm>
          <a:prstGeom prst="rect">
            <a:avLst/>
          </a:prstGeom>
          <a:solidFill>
            <a:srgbClr val="0F56DE"/>
          </a:solidFill>
          <a:ln>
            <a:noFill/>
          </a:ln>
          <a:effectLst>
            <a:outerShdw blurRad="1270000" rotWithShape="0" dir="18473874" dist="405339">
              <a:srgbClr val="000000">
                <a:alpha val="6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12" name="Google Shape;112;p11"/>
          <p:cNvPicPr preferRelativeResize="0"/>
          <p:nvPr/>
        </p:nvPicPr>
        <p:blipFill rotWithShape="1">
          <a:blip r:embed="rId5">
            <a:alphaModFix/>
          </a:blip>
          <a:srcRect b="0" l="0" r="25733" t="0"/>
          <a:stretch/>
        </p:blipFill>
        <p:spPr>
          <a:xfrm>
            <a:off x="3412875" y="1051000"/>
            <a:ext cx="5292326" cy="3916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13" name="Google Shape;113;p11"/>
          <p:cNvSpPr txBox="1"/>
          <p:nvPr/>
        </p:nvSpPr>
        <p:spPr>
          <a:xfrm>
            <a:off x="1722923" y="449830"/>
            <a:ext cx="4866000" cy="40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56DE"/>
              </a:buClr>
              <a:buSzPts val="2400"/>
              <a:buFont typeface="Helvetica Neue"/>
              <a:buNone/>
            </a:pPr>
            <a:r>
              <a:rPr b="1" lang="pt-BR" sz="2400">
                <a:solidFill>
                  <a:srgbClr val="0052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 lot</a:t>
            </a:r>
            <a:endParaRPr b="1" sz="2400">
              <a:solidFill>
                <a:srgbClr val="0052FF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